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 id="2147483683" r:id="rId4"/>
    <p:sldMasterId id="2147483695" r:id="rId5"/>
  </p:sldMasterIdLst>
  <p:notesMasterIdLst>
    <p:notesMasterId r:id="rId40"/>
  </p:notesMasterIdLst>
  <p:handoutMasterIdLst>
    <p:handoutMasterId r:id="rId41"/>
  </p:handoutMasterIdLst>
  <p:sldIdLst>
    <p:sldId id="257" r:id="rId6"/>
    <p:sldId id="288" r:id="rId7"/>
    <p:sldId id="25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261" r:id="rId21"/>
    <p:sldId id="262" r:id="rId22"/>
    <p:sldId id="265" r:id="rId23"/>
    <p:sldId id="266" r:id="rId24"/>
    <p:sldId id="267" r:id="rId25"/>
    <p:sldId id="268" r:id="rId26"/>
    <p:sldId id="269" r:id="rId27"/>
    <p:sldId id="270" r:id="rId28"/>
    <p:sldId id="271" r:id="rId29"/>
    <p:sldId id="272" r:id="rId30"/>
    <p:sldId id="273" r:id="rId31"/>
    <p:sldId id="301" r:id="rId32"/>
    <p:sldId id="285" r:id="rId33"/>
    <p:sldId id="286" r:id="rId34"/>
    <p:sldId id="304" r:id="rId35"/>
    <p:sldId id="302" r:id="rId36"/>
    <p:sldId id="303" r:id="rId37"/>
    <p:sldId id="305" r:id="rId38"/>
    <p:sldId id="306" r:id="rId3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15" d="100"/>
          <a:sy n="115" d="100"/>
        </p:scale>
        <p:origin x="588"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2019/2/20</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38200" y="1122680"/>
            <a:ext cx="105156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838200" y="3602355"/>
            <a:ext cx="10515600" cy="1655445"/>
          </a:xfrm>
        </p:spPr>
        <p:txBody>
          <a:bodyPr/>
          <a:lstStyle>
            <a:lvl1pPr marL="0" indent="0" algn="ctr">
              <a:buNone/>
              <a:defRPr sz="2400">
                <a:solidFill>
                  <a:schemeClr val="tx1">
                    <a:lumMod val="50000"/>
                    <a:lumOff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702435"/>
            <a:ext cx="10515600" cy="447484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959100"/>
            <a:ext cx="10515600" cy="2781300"/>
          </a:xfrm>
        </p:spPr>
        <p:txBody>
          <a:bodyPr anchor="t" anchorCtr="0"/>
          <a:lstStyle>
            <a:lvl1pPr>
              <a:defRPr sz="48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722120"/>
            <a:ext cx="10515600" cy="1102995"/>
          </a:xfrm>
        </p:spPr>
        <p:txBody>
          <a:bodyPr lIns="144145" anchor="b" anchorCtr="0"/>
          <a:lstStyle>
            <a:lvl1pPr marL="0" indent="0">
              <a:buNone/>
              <a:defRPr sz="2400">
                <a:solidFill>
                  <a:schemeClr val="tx1">
                    <a:lumMod val="50000"/>
                    <a:lumOff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lgn="ctr">
              <a:defRPr/>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105" y="365125"/>
            <a:ext cx="10515600" cy="800100"/>
          </a:xfrm>
        </p:spPr>
        <p:txBody>
          <a:bodyPr anchor="ctr" anchorCtr="0"/>
          <a:lstStyle>
            <a:lvl1pPr algn="ct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470" y="1482090"/>
            <a:ext cx="5220970"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838200" y="2368550"/>
            <a:ext cx="5222240" cy="3820795"/>
          </a:xfrm>
        </p:spPr>
        <p:txBody>
          <a:bodyPr/>
          <a:lstStyle>
            <a:lvl1pPr>
              <a:defRPr sz="28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655" y="1482090"/>
            <a:ext cx="5097145" cy="823595"/>
          </a:xfrm>
        </p:spPr>
        <p:txBody>
          <a:bodyPr anchor="ctr" anchorCtr="0"/>
          <a:lstStyle>
            <a:lvl1pPr marL="0" indent="0">
              <a:buNone/>
              <a:defRPr sz="3200">
                <a:solidFill>
                  <a:srgbClr val="0070C0"/>
                </a:solidFill>
              </a:defRPr>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655" y="2368550"/>
            <a:ext cx="5097145" cy="3820795"/>
          </a:xfrm>
        </p:spPr>
        <p:txBody>
          <a:bodyPr/>
          <a:lstStyle>
            <a:lvl1pPr>
              <a:defRPr sz="2800"/>
            </a:lvl1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197485"/>
            <a:ext cx="10515600" cy="1325563"/>
          </a:xfrm>
        </p:spPr>
        <p:txBody>
          <a:bodyPr anchor="b" anchorCtr="0"/>
          <a:lstStyle/>
          <a:p>
            <a:r>
              <a:rPr lang="zh-CN" altLang="en-US" smtClean="0"/>
              <a:t>单击此处编辑母版标题样式</a:t>
            </a:r>
            <a:endParaRPr lang="zh-CN" altLang="en-US"/>
          </a:p>
        </p:txBody>
      </p:sp>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 + 文本">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12700" y="-1905"/>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7350125" y="457200"/>
            <a:ext cx="4392295" cy="1055370"/>
          </a:xfrm>
        </p:spPr>
        <p:txBody>
          <a:bodyPr anchor="b" anchorCtr="0"/>
          <a:lstStyle>
            <a:lvl1pPr>
              <a:defRPr sz="32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7349490" y="1694180"/>
            <a:ext cx="439356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文本 + 图片">
    <p:spTree>
      <p:nvGrpSpPr>
        <p:cNvPr id="1" name=""/>
        <p:cNvGrpSpPr/>
        <p:nvPr/>
      </p:nvGrpSpPr>
      <p:grpSpPr>
        <a:xfrm>
          <a:off x="0" y="0"/>
          <a:ext cx="0" cy="0"/>
          <a:chOff x="0" y="0"/>
          <a:chExt cx="0" cy="0"/>
        </a:xfrm>
      </p:grpSpPr>
      <p:sp>
        <p:nvSpPr>
          <p:cNvPr id="3" name="图片占位符 2"/>
          <p:cNvSpPr>
            <a:spLocks noGrp="1"/>
          </p:cNvSpPr>
          <p:nvPr>
            <p:ph type="pic" idx="1"/>
          </p:nvPr>
        </p:nvSpPr>
        <p:spPr>
          <a:xfrm>
            <a:off x="5183505" y="-7620"/>
            <a:ext cx="7017385" cy="6861810"/>
          </a:xfrm>
          <a:noFill/>
        </p:spPr>
        <p:txBody>
          <a:bodyPr lIns="252095" tIns="144145"/>
          <a:lstStyle>
            <a:lvl1pPr marL="0" indent="0" algn="ctr">
              <a:buNone/>
              <a:defRPr sz="18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2" name="标题 1"/>
          <p:cNvSpPr>
            <a:spLocks noGrp="1"/>
          </p:cNvSpPr>
          <p:nvPr>
            <p:ph type="title"/>
          </p:nvPr>
        </p:nvSpPr>
        <p:spPr>
          <a:xfrm>
            <a:off x="409575" y="457200"/>
            <a:ext cx="4279900" cy="1055370"/>
          </a:xfrm>
        </p:spPr>
        <p:txBody>
          <a:bodyPr anchor="t" anchorCtr="0"/>
          <a:lstStyle>
            <a:lvl1pPr>
              <a:defRPr sz="3200"/>
            </a:lvl1pPr>
          </a:lstStyle>
          <a:p>
            <a:r>
              <a:rPr lang="zh-CN" altLang="en-US" smtClean="0"/>
              <a:t>单击此处编辑母版标题样式</a:t>
            </a:r>
            <a:endParaRPr lang="zh-CN" altLang="en-US"/>
          </a:p>
        </p:txBody>
      </p:sp>
      <p:sp>
        <p:nvSpPr>
          <p:cNvPr id="4" name="文本占位符 3"/>
          <p:cNvSpPr>
            <a:spLocks noGrp="1"/>
          </p:cNvSpPr>
          <p:nvPr>
            <p:ph type="body" sz="half" idx="2"/>
          </p:nvPr>
        </p:nvSpPr>
        <p:spPr>
          <a:xfrm>
            <a:off x="409575" y="1694180"/>
            <a:ext cx="4280535" cy="4480560"/>
          </a:xfrm>
        </p:spPr>
        <p:txBody>
          <a:bodyPr/>
          <a:lstStyle>
            <a:lvl1pPr marL="0" indent="0">
              <a:buNone/>
              <a:defRPr sz="28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3600" b="1">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a:lnSpc>
                <a:spcPct val="150000"/>
              </a:lnSpc>
              <a:defRPr sz="2800">
                <a:solidFill>
                  <a:schemeClr val="tx1">
                    <a:lumMod val="75000"/>
                    <a:lumOff val="25000"/>
                  </a:schemeClr>
                </a:solidFill>
              </a:defRPr>
            </a:lvl1pPr>
            <a:lvl2pPr>
              <a:lnSpc>
                <a:spcPct val="150000"/>
              </a:lnSpc>
              <a:defRPr sz="2800">
                <a:solidFill>
                  <a:schemeClr val="tx1">
                    <a:lumMod val="75000"/>
                    <a:lumOff val="25000"/>
                  </a:schemeClr>
                </a:solidFill>
              </a:defRPr>
            </a:lvl2pPr>
            <a:lvl3pPr>
              <a:lnSpc>
                <a:spcPct val="150000"/>
              </a:lnSpc>
              <a:defRPr sz="2800">
                <a:solidFill>
                  <a:schemeClr val="tx1">
                    <a:lumMod val="75000"/>
                    <a:lumOff val="25000"/>
                  </a:schemeClr>
                </a:solidFill>
              </a:defRPr>
            </a:lvl3pPr>
            <a:lvl4pPr>
              <a:lnSpc>
                <a:spcPct val="150000"/>
              </a:lnSpc>
              <a:defRPr sz="2800">
                <a:solidFill>
                  <a:schemeClr val="tx1">
                    <a:lumMod val="75000"/>
                    <a:lumOff val="25000"/>
                  </a:schemeClr>
                </a:solidFill>
              </a:defRPr>
            </a:lvl4pPr>
            <a:lvl5pPr>
              <a:lnSpc>
                <a:spcPct val="150000"/>
              </a:lnSpc>
              <a:defRPr sz="28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4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
        <p:nvSpPr>
          <p:cNvPr id="3"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7"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8200" y="327025"/>
            <a:ext cx="10515600" cy="5850255"/>
          </a:xfrm>
        </p:spPr>
        <p:txBody>
          <a:bodyPr/>
          <a:lstStyle>
            <a:lvl2pPr>
              <a:defRPr/>
            </a:lvl2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2_标题和内容">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9045BA-9AC9-4435-A9A0-D822685BA71C}"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32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marL="0" indent="0">
              <a:buNone/>
              <a:defRPr sz="2400">
                <a:solidFill>
                  <a:schemeClr val="tx1">
                    <a:lumMod val="75000"/>
                    <a:lumOff val="25000"/>
                  </a:schemeClr>
                </a:solidFill>
                <a:latin typeface="华文中宋" panose="02010600040101010101" charset="-122"/>
                <a:ea typeface="华文中宋" panose="02010600040101010101" charset="-122"/>
              </a:defRPr>
            </a:lvl1pPr>
            <a:lvl2pPr marL="457200" indent="0">
              <a:buNone/>
              <a:defRPr sz="2400">
                <a:solidFill>
                  <a:schemeClr val="tx1">
                    <a:lumMod val="75000"/>
                    <a:lumOff val="25000"/>
                  </a:schemeClr>
                </a:solidFill>
                <a:latin typeface="华文中宋" panose="02010600040101010101" charset="-122"/>
                <a:ea typeface="华文中宋" panose="02010600040101010101" charset="-122"/>
              </a:defRPr>
            </a:lvl2pPr>
            <a:lvl3pPr marL="914400" indent="0">
              <a:buNone/>
              <a:defRPr sz="2400">
                <a:solidFill>
                  <a:schemeClr val="tx1">
                    <a:lumMod val="75000"/>
                    <a:lumOff val="25000"/>
                  </a:schemeClr>
                </a:solidFill>
                <a:latin typeface="华文中宋" panose="02010600040101010101" charset="-122"/>
                <a:ea typeface="华文中宋" panose="02010600040101010101" charset="-122"/>
              </a:defRPr>
            </a:lvl3pPr>
            <a:lvl4pPr marL="1371600" indent="0">
              <a:buNone/>
              <a:defRPr sz="2400">
                <a:solidFill>
                  <a:schemeClr val="tx1">
                    <a:lumMod val="75000"/>
                    <a:lumOff val="25000"/>
                  </a:schemeClr>
                </a:solidFill>
                <a:latin typeface="华文中宋" panose="02010600040101010101" charset="-122"/>
                <a:ea typeface="华文中宋" panose="02010600040101010101" charset="-122"/>
              </a:defRPr>
            </a:lvl4pPr>
            <a:lvl5pPr marL="1828800" indent="0">
              <a:buNone/>
              <a:defRPr sz="24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2400">
                <a:solidFill>
                  <a:schemeClr val="tx1"/>
                </a:solidFill>
                <a:latin typeface="华文中宋" panose="02010600040101010101" charset="-122"/>
                <a:ea typeface="华文中宋" panose="0201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443083"/>
            <a:ext cx="9875520" cy="1472184"/>
          </a:xfrm>
        </p:spPr>
        <p:txBody>
          <a:bodyPr anchor="b"/>
          <a:lstStyle>
            <a:lvl1pPr algn="l">
              <a:defRPr/>
            </a:lvl1pPr>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2553009"/>
            <a:ext cx="9875520" cy="1752600"/>
          </a:xfrm>
        </p:spPr>
        <p:txBody>
          <a:bodyPr tIns="0"/>
          <a:lstStyle>
            <a:lvl1pPr marL="27305" indent="0" algn="l">
              <a:buNone/>
              <a:defRPr sz="2600">
                <a:solidFill>
                  <a:schemeClr val="tx2">
                    <a:shade val="30000"/>
                    <a:satMod val="150000"/>
                  </a:schemeClr>
                </a:solidFill>
                <a:latin typeface="华文中宋" panose="02010600040101010101" charset="-122"/>
                <a:ea typeface="华文中宋" panose="02010600040101010101"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dirty="0" smtClean="0"/>
              <a:t>单击此处编辑母版副标题样式</a:t>
            </a:r>
            <a:endParaRPr kumimoji="0" lang="en-US" dirty="0"/>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3" name="内容占位符 2"/>
          <p:cNvSpPr>
            <a:spLocks noGrp="1"/>
          </p:cNvSpPr>
          <p:nvPr>
            <p:ph idx="1"/>
          </p:nvPr>
        </p:nvSpPr>
        <p:spPr/>
        <p:txBody>
          <a:bodyPr/>
          <a:lstStyle>
            <a:lvl1pPr marL="82550" indent="0">
              <a:buNone/>
              <a:defRPr/>
            </a:lvl1pPr>
            <a:lvl2pPr marL="402590" indent="0">
              <a:buNone/>
              <a:defRPr/>
            </a:lvl2pPr>
            <a:lvl3pPr marL="658495" indent="0">
              <a:buNone/>
              <a:defRPr/>
            </a:lvl3pPr>
            <a:lvl4pPr marL="923290" indent="0">
              <a:buNone/>
              <a:defRPr/>
            </a:lvl4pPr>
            <a:lvl5pPr marL="1115695" indent="0">
              <a:buNone/>
              <a:defRPr/>
            </a:lvl5pPr>
          </a:lstStyle>
          <a:p>
            <a:pPr lvl="0" eaLnBrk="1" latinLnBrk="0" hangingPunct="1"/>
            <a:r>
              <a:rPr lang="zh-CN" altLang="en-US" dirty="0" smtClean="0"/>
              <a:t>单击此处编辑母版文本样式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415"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1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609600" y="2133600"/>
            <a:ext cx="108712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3"/>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cxnSp>
        <p:nvCxnSpPr>
          <p:cNvPr id="11" name="直接连接符 10" hidden="1"/>
          <p:cNvCxnSpPr/>
          <p:nvPr/>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39"/>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0"/>
            <a:ext cx="7416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32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marL="0" indent="0">
              <a:buNone/>
              <a:defRPr sz="2400">
                <a:solidFill>
                  <a:schemeClr val="tx1">
                    <a:lumMod val="75000"/>
                    <a:lumOff val="25000"/>
                  </a:schemeClr>
                </a:solidFill>
                <a:latin typeface="华文中宋" panose="02010600040101010101" charset="-122"/>
                <a:ea typeface="华文中宋" panose="02010600040101010101" charset="-122"/>
              </a:defRPr>
            </a:lvl1pPr>
            <a:lvl2pPr marL="457200" indent="0">
              <a:buNone/>
              <a:defRPr sz="2400">
                <a:solidFill>
                  <a:schemeClr val="tx1">
                    <a:lumMod val="75000"/>
                    <a:lumOff val="25000"/>
                  </a:schemeClr>
                </a:solidFill>
                <a:latin typeface="华文中宋" panose="02010600040101010101" charset="-122"/>
                <a:ea typeface="华文中宋" panose="02010600040101010101" charset="-122"/>
              </a:defRPr>
            </a:lvl2pPr>
            <a:lvl3pPr marL="914400" indent="0">
              <a:buNone/>
              <a:defRPr sz="2400">
                <a:solidFill>
                  <a:schemeClr val="tx1">
                    <a:lumMod val="75000"/>
                    <a:lumOff val="25000"/>
                  </a:schemeClr>
                </a:solidFill>
                <a:latin typeface="华文中宋" panose="02010600040101010101" charset="-122"/>
                <a:ea typeface="华文中宋" panose="02010600040101010101" charset="-122"/>
              </a:defRPr>
            </a:lvl3pPr>
            <a:lvl4pPr marL="1371600" indent="0">
              <a:buNone/>
              <a:defRPr sz="2400">
                <a:solidFill>
                  <a:schemeClr val="tx1">
                    <a:lumMod val="75000"/>
                    <a:lumOff val="25000"/>
                  </a:schemeClr>
                </a:solidFill>
                <a:latin typeface="华文中宋" panose="02010600040101010101" charset="-122"/>
                <a:ea typeface="华文中宋" panose="02010600040101010101" charset="-122"/>
              </a:defRPr>
            </a:lvl4pPr>
            <a:lvl5pPr marL="1828800" indent="0">
              <a:buNone/>
              <a:defRPr sz="24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2400">
                <a:solidFill>
                  <a:schemeClr val="tx1"/>
                </a:solidFill>
                <a:latin typeface="华文中宋" panose="02010600040101010101" charset="-122"/>
                <a:ea typeface="华文中宋" panose="0201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ags" Target="../tags/tag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ags" Target="../tags/tag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theme" Target="../theme/theme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tags" Target="../tags/tag7.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theme" Target="../theme/theme4.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tags" Target="../tags/tag9.xml"/><Relationship Id="rId3" Type="http://schemas.openxmlformats.org/officeDocument/2006/relationships/slideLayout" Target="../slideLayouts/slideLayout46.xml"/><Relationship Id="rId7" Type="http://schemas.openxmlformats.org/officeDocument/2006/relationships/slideLayout" Target="../slideLayouts/slideLayout50.xml"/><Relationship Id="rId12" Type="http://schemas.openxmlformats.org/officeDocument/2006/relationships/tags" Target="../tags/tag8.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theme" Target="../theme/theme5.xml"/><Relationship Id="rId5" Type="http://schemas.openxmlformats.org/officeDocument/2006/relationships/slideLayout" Target="../slideLayouts/slideLayout48.xml"/><Relationship Id="rId10" Type="http://schemas.openxmlformats.org/officeDocument/2006/relationships/slideLayout" Target="../slideLayouts/slideLayout53.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tags" Target="../tags/tag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4"/>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userDrawn="1">
            <p:custDataLst>
              <p:tags r:id="rId15"/>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000" kern="1200">
          <a:solidFill>
            <a:schemeClr val="tx1"/>
          </a:solidFill>
          <a:latin typeface="华文中宋" panose="02010600040101010101" charset="-122"/>
          <a:ea typeface="华文中宋" panose="02010600040101010101" charset="-122"/>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华文中宋" panose="02010600040101010101" charset="-122"/>
          <a:ea typeface="华文中宋" panose="02010600040101010101" charset="-122"/>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华文中宋" panose="02010600040101010101" charset="-122"/>
          <a:ea typeface="华文中宋" panose="02010600040101010101" charset="-122"/>
          <a:cs typeface="+mn-cs"/>
        </a:defRPr>
      </a:lvl2pPr>
      <a:lvl3pPr marL="9144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华文中宋" panose="02010600040101010101" charset="-122"/>
          <a:ea typeface="华文中宋" panose="02010600040101010101" charset="-122"/>
          <a:cs typeface="+mn-cs"/>
        </a:defRPr>
      </a:lvl3pPr>
      <a:lvl4pPr marL="13716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华文中宋" panose="02010600040101010101" charset="-122"/>
          <a:ea typeface="华文中宋" panose="02010600040101010101" charset="-122"/>
          <a:cs typeface="+mn-cs"/>
        </a:defRPr>
      </a:lvl4pPr>
      <a:lvl5pPr marL="18288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华文中宋" panose="02010600040101010101" charset="-122"/>
          <a:ea typeface="华文中宋" panose="02010600040101010101"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9D9C70D-B7C8-466D-B87C-22D855EF72C6}" type="datetimeFigureOut">
              <a:rPr lang="zh-CN" altLang="en-US" smtClean="0"/>
              <a:t>2019/2/20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9045BA-9AC9-4435-A9A0-D822685BA71C}"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3"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25088" y="21102"/>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同心圆 10"/>
          <p:cNvSpPr/>
          <p:nvPr/>
        </p:nvSpPr>
        <p:spPr>
          <a:xfrm rot="2315675">
            <a:off x="243841"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1350497"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760FBDFE-C587-4B4C-A407-44438C67B59E}" type="datetimeFigureOut">
              <a:rPr lang="zh-CN" altLang="en-US" smtClean="0"/>
              <a:t>2019/2/20</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49AE70B2-8BF9-45C0-BB95-33D1B9D3A854}"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82550" indent="0" algn="l" rtl="0" eaLnBrk="1" latinLnBrk="0" hangingPunct="1">
        <a:lnSpc>
          <a:spcPct val="150000"/>
        </a:lnSpc>
        <a:spcBef>
          <a:spcPts val="600"/>
        </a:spcBef>
        <a:buClr>
          <a:schemeClr val="accent1"/>
        </a:buClr>
        <a:buSzPct val="80000"/>
        <a:buFont typeface="Wingdings 2" panose="05020102010507070707"/>
        <a:buNone/>
        <a:defRPr kumimoji="0" sz="2400" kern="1200">
          <a:solidFill>
            <a:schemeClr val="tx1"/>
          </a:solidFill>
          <a:latin typeface="+mn-lt"/>
          <a:ea typeface="+mn-ea"/>
          <a:cs typeface="+mn-cs"/>
        </a:defRPr>
      </a:lvl1pPr>
      <a:lvl2pPr marL="402590" indent="0" algn="l" rtl="0" eaLnBrk="1" latinLnBrk="0" hangingPunct="1">
        <a:lnSpc>
          <a:spcPct val="150000"/>
        </a:lnSpc>
        <a:spcBef>
          <a:spcPts val="550"/>
        </a:spcBef>
        <a:buClr>
          <a:schemeClr val="accent1"/>
        </a:buClr>
        <a:buFont typeface="Verdana" panose="020B0604030504040204"/>
        <a:buNone/>
        <a:defRPr kumimoji="0" sz="2400" kern="1200">
          <a:solidFill>
            <a:schemeClr val="tx1"/>
          </a:solidFill>
          <a:latin typeface="+mn-lt"/>
          <a:ea typeface="+mn-ea"/>
          <a:cs typeface="+mn-cs"/>
        </a:defRPr>
      </a:lvl2pPr>
      <a:lvl3pPr marL="658495" indent="0" algn="l" rtl="0" eaLnBrk="1" latinLnBrk="0" hangingPunct="1">
        <a:lnSpc>
          <a:spcPct val="150000"/>
        </a:lnSpc>
        <a:spcBef>
          <a:spcPct val="20000"/>
        </a:spcBef>
        <a:buClr>
          <a:schemeClr val="accent2"/>
        </a:buClr>
        <a:buFont typeface="Wingdings 2" panose="05020102010507070707"/>
        <a:buNone/>
        <a:defRPr kumimoji="0" sz="2400" kern="1200">
          <a:solidFill>
            <a:schemeClr val="tx1"/>
          </a:solidFill>
          <a:latin typeface="+mn-lt"/>
          <a:ea typeface="+mn-ea"/>
          <a:cs typeface="+mn-cs"/>
        </a:defRPr>
      </a:lvl3pPr>
      <a:lvl4pPr marL="923290" indent="0" algn="l" rtl="0" eaLnBrk="1" latinLnBrk="0" hangingPunct="1">
        <a:lnSpc>
          <a:spcPct val="150000"/>
        </a:lnSpc>
        <a:spcBef>
          <a:spcPct val="20000"/>
        </a:spcBef>
        <a:buClr>
          <a:schemeClr val="accent3"/>
        </a:buClr>
        <a:buFont typeface="Wingdings 2" panose="05020102010507070707"/>
        <a:buNone/>
        <a:defRPr kumimoji="0" sz="2400" kern="1200">
          <a:solidFill>
            <a:schemeClr val="tx1"/>
          </a:solidFill>
          <a:latin typeface="+mn-lt"/>
          <a:ea typeface="+mn-ea"/>
          <a:cs typeface="+mn-cs"/>
        </a:defRPr>
      </a:lvl4pPr>
      <a:lvl5pPr marL="1115695" indent="0" algn="l" rtl="0" eaLnBrk="1" latinLnBrk="0" hangingPunct="1">
        <a:lnSpc>
          <a:spcPct val="150000"/>
        </a:lnSpc>
        <a:spcBef>
          <a:spcPct val="20000"/>
        </a:spcBef>
        <a:buClr>
          <a:schemeClr val="accent4"/>
        </a:buClr>
        <a:buFont typeface="Wingdings 2" panose="05020102010507070707"/>
        <a:buNone/>
        <a:defRPr kumimoji="0" sz="24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ctrTitle"/>
          </p:nvPr>
        </p:nvSpPr>
        <p:spPr/>
        <p:txBody>
          <a:bodyPr/>
          <a:lstStyle/>
          <a:p>
            <a:r>
              <a:rPr lang="zh-CN" altLang="en-US" dirty="0" smtClean="0">
                <a:latin typeface="+mn-ea"/>
                <a:ea typeface="+mn-ea"/>
              </a:rPr>
              <a:t>第</a:t>
            </a:r>
            <a:r>
              <a:rPr lang="en-US" altLang="zh-CN" dirty="0" smtClean="0">
                <a:latin typeface="+mn-ea"/>
                <a:ea typeface="+mn-ea"/>
              </a:rPr>
              <a:t>5</a:t>
            </a:r>
            <a:r>
              <a:rPr lang="zh-CN" altLang="en-US" dirty="0" smtClean="0">
                <a:latin typeface="+mn-ea"/>
                <a:ea typeface="+mn-ea"/>
              </a:rPr>
              <a:t>章  抽样调查类型</a:t>
            </a:r>
            <a:endParaRPr lang="zh-CN" altLang="en-US" dirty="0">
              <a:latin typeface="+mn-ea"/>
              <a:ea typeface="+mn-ea"/>
            </a:endParaRPr>
          </a:p>
        </p:txBody>
      </p:sp>
      <p:sp>
        <p:nvSpPr>
          <p:cNvPr id="39939" name="Rectangle 3"/>
          <p:cNvSpPr>
            <a:spLocks noGrp="1" noChangeArrowheads="1"/>
          </p:cNvSpPr>
          <p:nvPr>
            <p:ph type="subTitle" idx="1"/>
          </p:nvPr>
        </p:nvSpPr>
        <p:spPr>
          <a:xfrm>
            <a:off x="1910080" y="2202874"/>
            <a:ext cx="9875520" cy="2593570"/>
          </a:xfrm>
        </p:spPr>
        <p:txBody>
          <a:bodyPr>
            <a:normAutofit fontScale="85000" lnSpcReduction="20000"/>
          </a:bodyPr>
          <a:lstStyle/>
          <a:p>
            <a:pPr lvl="0"/>
            <a:r>
              <a:rPr lang="zh-CN" altLang="en-US" dirty="0" smtClean="0"/>
              <a:t>第一节    抽样调查中的关键概念</a:t>
            </a:r>
          </a:p>
          <a:p>
            <a:pPr lvl="0"/>
            <a:r>
              <a:rPr lang="zh-CN" altLang="en-US" dirty="0" smtClean="0"/>
              <a:t>第二节    抽样的一般程序</a:t>
            </a:r>
            <a:endParaRPr lang="en-US" altLang="zh-CN" dirty="0" smtClean="0"/>
          </a:p>
          <a:p>
            <a:pPr lvl="0"/>
            <a:r>
              <a:rPr lang="zh-CN" altLang="en-US" dirty="0"/>
              <a:t>第三</a:t>
            </a:r>
            <a:r>
              <a:rPr lang="zh-CN" altLang="en-US" dirty="0" smtClean="0"/>
              <a:t>节    随机抽样的方法</a:t>
            </a:r>
            <a:endParaRPr lang="en-US" altLang="zh-CN" dirty="0" smtClean="0"/>
          </a:p>
          <a:p>
            <a:pPr lvl="0"/>
            <a:r>
              <a:rPr lang="zh-CN" altLang="en-US" dirty="0"/>
              <a:t>第四</a:t>
            </a:r>
            <a:r>
              <a:rPr lang="zh-CN" altLang="en-US" dirty="0" smtClean="0"/>
              <a:t>节    非随机抽样的方法</a:t>
            </a:r>
            <a:endParaRPr lang="en-US" altLang="zh-CN" dirty="0" smtClean="0"/>
          </a:p>
          <a:p>
            <a:pPr lvl="0"/>
            <a:r>
              <a:rPr lang="zh-CN" altLang="en-US" dirty="0" smtClean="0"/>
              <a:t>思考练习</a:t>
            </a:r>
          </a:p>
          <a:p>
            <a:pPr lvl="0"/>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939">
                                            <p:txEl>
                                              <p:pRg st="1" end="1"/>
                                            </p:txEl>
                                          </p:spTgt>
                                        </p:tgtEl>
                                        <p:attrNameLst>
                                          <p:attrName>style.visibility</p:attrName>
                                        </p:attrNameLst>
                                      </p:cBhvr>
                                      <p:to>
                                        <p:strVal val="visible"/>
                                      </p:to>
                                    </p:set>
                                    <p:animEffect transition="in" filter="fade">
                                      <p:cBhvr>
                                        <p:cTn id="10" dur="500"/>
                                        <p:tgtEl>
                                          <p:spTgt spid="3993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939">
                                            <p:txEl>
                                              <p:pRg st="2" end="2"/>
                                            </p:txEl>
                                          </p:spTgt>
                                        </p:tgtEl>
                                        <p:attrNameLst>
                                          <p:attrName>style.visibility</p:attrName>
                                        </p:attrNameLst>
                                      </p:cBhvr>
                                      <p:to>
                                        <p:strVal val="visible"/>
                                      </p:to>
                                    </p:set>
                                    <p:animEffect transition="in" filter="fade">
                                      <p:cBhvr>
                                        <p:cTn id="13" dur="500"/>
                                        <p:tgtEl>
                                          <p:spTgt spid="3993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9939">
                                            <p:txEl>
                                              <p:pRg st="3" end="3"/>
                                            </p:txEl>
                                          </p:spTgt>
                                        </p:tgtEl>
                                        <p:attrNameLst>
                                          <p:attrName>style.visibility</p:attrName>
                                        </p:attrNameLst>
                                      </p:cBhvr>
                                      <p:to>
                                        <p:strVal val="visible"/>
                                      </p:to>
                                    </p:set>
                                    <p:animEffect transition="in" filter="fade">
                                      <p:cBhvr>
                                        <p:cTn id="16" dur="500"/>
                                        <p:tgtEl>
                                          <p:spTgt spid="3993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9939">
                                            <p:txEl>
                                              <p:pRg st="4" end="4"/>
                                            </p:txEl>
                                          </p:spTgt>
                                        </p:tgtEl>
                                        <p:attrNameLst>
                                          <p:attrName>style.visibility</p:attrName>
                                        </p:attrNameLst>
                                      </p:cBhvr>
                                      <p:to>
                                        <p:strVal val="visible"/>
                                      </p:to>
                                    </p:set>
                                    <p:animEffect transition="in" filter="fade">
                                      <p:cBhvr>
                                        <p:cTn id="19" dur="5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四、抽样框和样本规模</a:t>
            </a:r>
          </a:p>
          <a:p>
            <a:r>
              <a:rPr lang="zh-CN" altLang="en-US"/>
              <a:t>（一）抽样框的概念和确定原则</a:t>
            </a:r>
          </a:p>
          <a:p>
            <a:r>
              <a:rPr lang="zh-CN" altLang="en-US"/>
              <a:t>抽样总体，也称作抽样框，是抽样的范围。</a:t>
            </a:r>
          </a:p>
          <a:p>
            <a:r>
              <a:rPr lang="zh-CN" altLang="en-US"/>
              <a:t>具体来看，样本框可以是一份包含所有抽样单位的名单,给每一个抽样单位编上一个号码,就可以按一定的随机化程序进行抽样。</a:t>
            </a:r>
          </a:p>
          <a:p>
            <a:r>
              <a:rPr lang="zh-CN" altLang="en-US"/>
              <a:t>样本框可以是按照名录排列的名录框,也可以是按照地域进行选择的地域框,当然也可以是将名录和地域结合起来的样本框。</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a:t>（二）样本规模的影响因素及确定方法</a:t>
            </a:r>
          </a:p>
          <a:p>
            <a:r>
              <a:rPr lang="zh-CN" altLang="en-US"/>
              <a:t>样本规模，也称作样本量，是指样本中所包含的单位数量。</a:t>
            </a:r>
          </a:p>
          <a:p>
            <a:r>
              <a:rPr lang="zh-CN" altLang="en-US"/>
              <a:t>1. 影响样本规模大小的因素</a:t>
            </a:r>
          </a:p>
          <a:p>
            <a:r>
              <a:rPr lang="zh-CN" altLang="en-US"/>
              <a:t>（1） 总体规模大小</a:t>
            </a:r>
          </a:p>
          <a:p>
            <a:r>
              <a:rPr lang="zh-CN" altLang="en-US"/>
              <a:t>（2） 总体中各单位的异质性程度</a:t>
            </a:r>
          </a:p>
          <a:p>
            <a:r>
              <a:rPr lang="zh-CN" altLang="en-US"/>
              <a:t>（3） 允许的抽样误差大小</a:t>
            </a:r>
          </a:p>
          <a:p>
            <a:r>
              <a:rPr lang="zh-CN" altLang="en-US"/>
              <a:t>（4）样本推断的可靠程度</a:t>
            </a:r>
          </a:p>
          <a:p>
            <a:r>
              <a:rPr lang="zh-CN" altLang="en-US"/>
              <a:t>（5）调研时间、经费、人力的约束情况</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2. 确定样本规模的方法</a:t>
            </a:r>
          </a:p>
          <a:p>
            <a:r>
              <a:rPr lang="zh-CN" altLang="en-US"/>
              <a:t>（1）凭借研究经验确定规模</a:t>
            </a:r>
          </a:p>
          <a:p>
            <a:r>
              <a:rPr lang="zh-CN" altLang="en-US"/>
              <a:t>（2）利用统计公式计算规模</a:t>
            </a:r>
          </a:p>
        </p:txBody>
      </p:sp>
      <p:pic>
        <p:nvPicPr>
          <p:cNvPr id="5" name="图片 4"/>
          <p:cNvPicPr>
            <a:picLocks noChangeAspect="1"/>
          </p:cNvPicPr>
          <p:nvPr/>
        </p:nvPicPr>
        <p:blipFill>
          <a:blip r:embed="rId2"/>
          <a:stretch>
            <a:fillRect/>
          </a:stretch>
        </p:blipFill>
        <p:spPr>
          <a:xfrm>
            <a:off x="1983740" y="3414626"/>
            <a:ext cx="8445500" cy="259207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p:cNvPicPr>
            <a:picLocks noGrp="1" noChangeAspect="1"/>
          </p:cNvPicPr>
          <p:nvPr>
            <p:ph idx="1"/>
          </p:nvPr>
        </p:nvPicPr>
        <p:blipFill>
          <a:blip r:embed="rId2"/>
          <a:stretch>
            <a:fillRect/>
          </a:stretch>
        </p:blipFill>
        <p:spPr>
          <a:xfrm>
            <a:off x="2215400" y="1672071"/>
            <a:ext cx="9268460" cy="281559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t>五、抽样误差和非抽样误差</a:t>
            </a:r>
          </a:p>
          <a:p>
            <a:r>
              <a:rPr lang="zh-CN" altLang="en-US"/>
              <a:t>抽样误差，是指由于抽取样本的随机性而带来的样本统计值与总体参数之间的差异。</a:t>
            </a:r>
          </a:p>
          <a:p>
            <a:r>
              <a:rPr lang="zh-CN" altLang="en-US"/>
              <a:t>非抽样误差，是指误差的产生并不来源于抽样的随机性，而是一些其他的原因引起的样本估计值与总体参数之间的差异。</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第二节  </a:t>
            </a:r>
            <a:r>
              <a:rPr lang="zh-CN" altLang="en-US" dirty="0" smtClean="0"/>
              <a:t>抽样</a:t>
            </a:r>
            <a:r>
              <a:rPr lang="zh-CN" altLang="en-US" dirty="0"/>
              <a:t>的一般程序</a:t>
            </a:r>
          </a:p>
        </p:txBody>
      </p:sp>
      <p:sp>
        <p:nvSpPr>
          <p:cNvPr id="3" name="内容占位符 2"/>
          <p:cNvSpPr>
            <a:spLocks noGrp="1"/>
          </p:cNvSpPr>
          <p:nvPr>
            <p:ph idx="1"/>
          </p:nvPr>
        </p:nvSpPr>
        <p:spPr>
          <a:xfrm>
            <a:off x="1913890" y="1447800"/>
            <a:ext cx="9821545" cy="5269865"/>
          </a:xfrm>
        </p:spPr>
        <p:txBody>
          <a:bodyPr>
            <a:normAutofit fontScale="95000"/>
          </a:bodyPr>
          <a:lstStyle/>
          <a:p>
            <a:r>
              <a:rPr lang="zh-CN" altLang="en-US" sz="2800" dirty="0">
                <a:sym typeface="+mn-ea"/>
              </a:rPr>
              <a:t>一、界定目标总体和抽样总体</a:t>
            </a:r>
            <a:endParaRPr lang="zh-CN" altLang="en-US" sz="2800" dirty="0"/>
          </a:p>
          <a:p>
            <a:r>
              <a:rPr lang="zh-CN" altLang="en-US" sz="2800" dirty="0">
                <a:sym typeface="+mn-ea"/>
              </a:rPr>
              <a:t>二、确定和编制样本</a:t>
            </a:r>
            <a:r>
              <a:rPr lang="zh-CN" altLang="en-US" sz="2800" dirty="0" smtClean="0">
                <a:sym typeface="+mn-ea"/>
              </a:rPr>
              <a:t>框</a:t>
            </a:r>
            <a:endParaRPr lang="en-US" altLang="zh-CN" sz="2800" dirty="0" smtClean="0">
              <a:sym typeface="+mn-ea"/>
            </a:endParaRPr>
          </a:p>
          <a:p>
            <a:r>
              <a:rPr lang="zh-CN" altLang="en-US" sz="2800" dirty="0"/>
              <a:t>三、设计抽样方案</a:t>
            </a:r>
          </a:p>
          <a:p>
            <a:r>
              <a:rPr lang="zh-CN" altLang="en-US" sz="2800" dirty="0"/>
              <a:t>四、落实</a:t>
            </a:r>
            <a:r>
              <a:rPr lang="zh-CN" altLang="en-US" sz="2800" dirty="0" smtClean="0"/>
              <a:t>抽样方案</a:t>
            </a:r>
            <a:endParaRPr lang="en-US" altLang="zh-CN" sz="2800" dirty="0" smtClean="0"/>
          </a:p>
          <a:p>
            <a:r>
              <a:rPr lang="zh-CN" altLang="en-US" sz="2800" dirty="0" smtClean="0"/>
              <a:t>五、评估样本质量</a:t>
            </a:r>
            <a:endParaRPr lang="zh-CN" altLang="en-US" sz="2800" dirty="0"/>
          </a:p>
          <a:p>
            <a:endParaRPr lang="zh-CN" alt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第三节 随机抽样的方法</a:t>
            </a:r>
          </a:p>
        </p:txBody>
      </p:sp>
      <p:sp>
        <p:nvSpPr>
          <p:cNvPr id="40962" name="Rectangle 3"/>
          <p:cNvSpPr>
            <a:spLocks noGrp="1"/>
          </p:cNvSpPr>
          <p:nvPr>
            <p:ph idx="1"/>
          </p:nvPr>
        </p:nvSpPr>
        <p:spPr/>
        <p:txBody>
          <a:bodyPr>
            <a:normAutofit/>
          </a:bodyPr>
          <a:lstStyle/>
          <a:p>
            <a:r>
              <a:rPr lang="zh-CN" altLang="en-US" dirty="0" smtClean="0"/>
              <a:t>一、简单随机抽样</a:t>
            </a:r>
            <a:endParaRPr lang="en-US" altLang="zh-CN" dirty="0" smtClean="0"/>
          </a:p>
          <a:p>
            <a:r>
              <a:rPr lang="zh-CN" altLang="en-US" dirty="0" smtClean="0"/>
              <a:t>又</a:t>
            </a:r>
            <a:r>
              <a:rPr lang="zh-CN" altLang="en-US" dirty="0"/>
              <a:t>称为纯随机抽样，即对总体单位不进行任何处理，仅按随机原则直接从总体中抽取样本。调查总体中的任何单位都有同样被抽取的机会</a:t>
            </a:r>
            <a:r>
              <a:rPr lang="zh-CN" altLang="en-US" dirty="0" smtClean="0"/>
              <a:t>。</a:t>
            </a:r>
            <a:endParaRPr lang="en-US" altLang="zh-CN" dirty="0" smtClean="0"/>
          </a:p>
          <a:p>
            <a:r>
              <a:rPr lang="zh-CN" altLang="en-US" dirty="0" smtClean="0"/>
              <a:t>（一）简单随机抽样的具体方法</a:t>
            </a:r>
            <a:endParaRPr lang="zh-CN" altLang="en-US" dirty="0"/>
          </a:p>
          <a:p>
            <a:r>
              <a:rPr lang="zh-CN" altLang="en-US" dirty="0"/>
              <a:t>（</a:t>
            </a:r>
            <a:r>
              <a:rPr lang="en-US" altLang="zh-CN" dirty="0"/>
              <a:t>1</a:t>
            </a:r>
            <a:r>
              <a:rPr lang="zh-CN" altLang="en-US" dirty="0"/>
              <a:t>）直接抽选</a:t>
            </a:r>
            <a:r>
              <a:rPr lang="zh-CN" altLang="en-US" dirty="0" smtClean="0"/>
              <a:t>法</a:t>
            </a:r>
            <a:endParaRPr lang="zh-CN" altLang="en-US" dirty="0"/>
          </a:p>
          <a:p>
            <a:r>
              <a:rPr lang="zh-CN" altLang="en-US" dirty="0"/>
              <a:t>（</a:t>
            </a:r>
            <a:r>
              <a:rPr lang="en-US" altLang="zh-CN" dirty="0"/>
              <a:t>2</a:t>
            </a:r>
            <a:r>
              <a:rPr lang="zh-CN" altLang="en-US" dirty="0"/>
              <a:t>）抽签</a:t>
            </a:r>
            <a:r>
              <a:rPr lang="zh-CN" altLang="en-US" dirty="0" smtClean="0"/>
              <a:t>法</a:t>
            </a:r>
            <a:endParaRPr lang="zh-CN" altLang="en-US" dirty="0"/>
          </a:p>
          <a:p>
            <a:r>
              <a:rPr lang="zh-CN" altLang="en-US" dirty="0"/>
              <a:t>（</a:t>
            </a:r>
            <a:r>
              <a:rPr lang="en-US" altLang="zh-CN" dirty="0"/>
              <a:t>3</a:t>
            </a:r>
            <a:r>
              <a:rPr lang="zh-CN" altLang="en-US" dirty="0"/>
              <a:t>）随机数表法，又叫做乱数表抽样</a:t>
            </a:r>
            <a:r>
              <a:rPr lang="zh-CN" altLang="en-US" dirty="0" smtClean="0"/>
              <a:t>法  </a:t>
            </a:r>
            <a:endParaRPr lang="zh-CN" alt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41986" name="Rectangle 3"/>
          <p:cNvSpPr>
            <a:spLocks noGrp="1"/>
          </p:cNvSpPr>
          <p:nvPr>
            <p:ph idx="1"/>
          </p:nvPr>
        </p:nvSpPr>
        <p:spPr/>
        <p:txBody>
          <a:bodyPr>
            <a:normAutofit/>
          </a:bodyPr>
          <a:lstStyle/>
          <a:p>
            <a:endParaRPr lang="en-US" altLang="zh-CN" dirty="0"/>
          </a:p>
        </p:txBody>
      </p:sp>
      <p:sp>
        <p:nvSpPr>
          <p:cNvPr id="41987" name="Line 4"/>
          <p:cNvSpPr/>
          <p:nvPr/>
        </p:nvSpPr>
        <p:spPr>
          <a:xfrm>
            <a:off x="2208213" y="1268413"/>
            <a:ext cx="7416800" cy="0"/>
          </a:xfrm>
          <a:prstGeom prst="line">
            <a:avLst/>
          </a:prstGeom>
          <a:ln w="9525" cap="flat" cmpd="sng">
            <a:solidFill>
              <a:schemeClr val="tx1"/>
            </a:solidFill>
            <a:prstDash val="solid"/>
            <a:headEnd type="none" w="med" len="med"/>
            <a:tailEnd type="none" w="med" len="med"/>
          </a:ln>
        </p:spPr>
      </p:sp>
      <p:sp>
        <p:nvSpPr>
          <p:cNvPr id="41988" name="Line 5"/>
          <p:cNvSpPr/>
          <p:nvPr/>
        </p:nvSpPr>
        <p:spPr>
          <a:xfrm>
            <a:off x="2063750" y="6381750"/>
            <a:ext cx="7705725" cy="0"/>
          </a:xfrm>
          <a:prstGeom prst="line">
            <a:avLst/>
          </a:prstGeom>
          <a:ln w="9525" cap="flat" cmpd="sng">
            <a:solidFill>
              <a:schemeClr val="tx1"/>
            </a:solidFill>
            <a:prstDash val="solid"/>
            <a:headEnd type="none" w="med" len="med"/>
            <a:tailEnd type="none" w="med" len="med"/>
          </a:ln>
        </p:spPr>
      </p:sp>
      <p:pic>
        <p:nvPicPr>
          <p:cNvPr id="3" name="图片 2"/>
          <p:cNvPicPr>
            <a:picLocks noChangeAspect="1"/>
          </p:cNvPicPr>
          <p:nvPr/>
        </p:nvPicPr>
        <p:blipFill>
          <a:blip r:embed="rId2"/>
          <a:stretch>
            <a:fillRect/>
          </a:stretch>
        </p:blipFill>
        <p:spPr>
          <a:xfrm>
            <a:off x="1692338" y="1175294"/>
            <a:ext cx="13473328" cy="4797968"/>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8130" name="Rectangle 4"/>
          <p:cNvSpPr>
            <a:spLocks noGrp="1" noRot="1" noChangeArrowheads="1"/>
          </p:cNvSpPr>
          <p:nvPr>
            <p:ph idx="1"/>
          </p:nvPr>
        </p:nvSpPr>
        <p:spPr/>
        <p:txBody>
          <a:bodyPr>
            <a:normAutofit/>
          </a:bodyPr>
          <a:lstStyle/>
          <a:p>
            <a:pPr lvl="0"/>
            <a:r>
              <a:rPr lang="zh-CN" altLang="en-US" dirty="0" smtClean="0"/>
              <a:t>二、等距抽样</a:t>
            </a:r>
            <a:endParaRPr lang="en-US" altLang="zh-CN" dirty="0" smtClean="0"/>
          </a:p>
          <a:p>
            <a:pPr lvl="0"/>
            <a:r>
              <a:rPr lang="zh-CN" altLang="en-US" dirty="0" smtClean="0"/>
              <a:t>又</a:t>
            </a:r>
            <a:r>
              <a:rPr lang="zh-CN" altLang="en-US" dirty="0"/>
              <a:t>称机械抽样或系统抽样，即把总体中所有单位按某一标志排列，然后依固定顺序和相等的间隔来抽取调查样本的调查方式。</a:t>
            </a:r>
          </a:p>
          <a:p>
            <a:pPr lvl="0"/>
            <a:r>
              <a:rPr lang="zh-CN" altLang="en-US" dirty="0" smtClean="0"/>
              <a:t>（</a:t>
            </a:r>
            <a:r>
              <a:rPr lang="zh-CN" altLang="en-US" dirty="0"/>
              <a:t>一</a:t>
            </a:r>
            <a:r>
              <a:rPr lang="zh-CN" altLang="en-US" dirty="0" smtClean="0"/>
              <a:t>）</a:t>
            </a:r>
            <a:r>
              <a:rPr lang="zh-CN" altLang="en-US" dirty="0"/>
              <a:t>等距抽样的步骤</a:t>
            </a:r>
          </a:p>
          <a:p>
            <a:pPr lvl="0"/>
            <a:r>
              <a:rPr lang="en-US" altLang="zh-CN" dirty="0" smtClean="0"/>
              <a:t>1. </a:t>
            </a:r>
            <a:r>
              <a:rPr lang="zh-CN" altLang="en-US" dirty="0" smtClean="0"/>
              <a:t>把</a:t>
            </a:r>
            <a:r>
              <a:rPr lang="zh-CN" altLang="en-US" dirty="0"/>
              <a:t>总体单位按一定</a:t>
            </a:r>
            <a:r>
              <a:rPr lang="zh-CN" altLang="en-US" dirty="0" smtClean="0"/>
              <a:t>顺序排列。</a:t>
            </a:r>
            <a:endParaRPr lang="en-US" altLang="zh-CN" dirty="0" smtClean="0"/>
          </a:p>
          <a:p>
            <a:pPr lvl="0"/>
            <a:r>
              <a:rPr lang="zh-CN" altLang="en-US" dirty="0" smtClean="0"/>
              <a:t>这个</a:t>
            </a:r>
            <a:r>
              <a:rPr lang="zh-CN" altLang="en-US" dirty="0"/>
              <a:t>排列可以是完全随机的，可以按抽样框原有的顺序，也可以按一定的标志排列，如按姓氏笔划、时间先后、地理位置等排序。</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6082" name="Rectangle 3"/>
          <p:cNvSpPr>
            <a:spLocks noGrp="1"/>
          </p:cNvSpPr>
          <p:nvPr>
            <p:ph idx="1"/>
          </p:nvPr>
        </p:nvSpPr>
        <p:spPr/>
        <p:txBody>
          <a:bodyPr>
            <a:normAutofit fontScale="92500" lnSpcReduction="10000"/>
          </a:bodyPr>
          <a:lstStyle/>
          <a:p>
            <a:r>
              <a:rPr lang="en-US" altLang="zh-CN" dirty="0" smtClean="0"/>
              <a:t>2. </a:t>
            </a:r>
            <a:r>
              <a:rPr lang="zh-CN" altLang="en-US" dirty="0" smtClean="0"/>
              <a:t>确定</a:t>
            </a:r>
            <a:r>
              <a:rPr lang="zh-CN" altLang="en-US" dirty="0"/>
              <a:t>抽样间隔</a:t>
            </a:r>
            <a:r>
              <a:rPr lang="zh-CN" altLang="en-US" dirty="0" smtClean="0"/>
              <a:t>。</a:t>
            </a:r>
            <a:endParaRPr lang="en-US" altLang="zh-CN" dirty="0" smtClean="0"/>
          </a:p>
          <a:p>
            <a:r>
              <a:rPr lang="zh-CN" altLang="en-US" dirty="0" smtClean="0"/>
              <a:t>计算</a:t>
            </a:r>
            <a:r>
              <a:rPr lang="zh-CN" altLang="en-US" dirty="0"/>
              <a:t>公式为总体规模（</a:t>
            </a:r>
            <a:r>
              <a:rPr lang="en-US" altLang="zh-CN" dirty="0"/>
              <a:t>N</a:t>
            </a:r>
            <a:r>
              <a:rPr lang="zh-CN" altLang="en-US" dirty="0"/>
              <a:t>）除以样本规模（</a:t>
            </a:r>
            <a:r>
              <a:rPr lang="en-US" altLang="zh-CN" dirty="0"/>
              <a:t>n</a:t>
            </a:r>
            <a:r>
              <a:rPr lang="zh-CN" altLang="en-US" dirty="0"/>
              <a:t>），即可得出抽样间距（</a:t>
            </a:r>
            <a:r>
              <a:rPr lang="en-US" altLang="zh-CN" dirty="0"/>
              <a:t>k</a:t>
            </a:r>
            <a:r>
              <a:rPr lang="zh-CN" altLang="en-US" dirty="0"/>
              <a:t>）。如果总体规模</a:t>
            </a:r>
            <a:r>
              <a:rPr lang="en-US" altLang="zh-CN" dirty="0"/>
              <a:t>N</a:t>
            </a:r>
            <a:r>
              <a:rPr lang="zh-CN" altLang="en-US" dirty="0"/>
              <a:t>不是样本规模</a:t>
            </a:r>
            <a:r>
              <a:rPr lang="en-US" altLang="zh-CN" dirty="0"/>
              <a:t>n</a:t>
            </a:r>
            <a:r>
              <a:rPr lang="zh-CN" altLang="en-US" dirty="0"/>
              <a:t>的整数倍，也就是说，当</a:t>
            </a:r>
            <a:r>
              <a:rPr lang="en-US" altLang="zh-CN" dirty="0"/>
              <a:t>K</a:t>
            </a:r>
            <a:r>
              <a:rPr lang="zh-CN" altLang="en-US" dirty="0"/>
              <a:t>不是整数时，处理的方法如下：循环等距</a:t>
            </a:r>
            <a:r>
              <a:rPr lang="zh-CN" altLang="en-US" dirty="0" smtClean="0"/>
              <a:t>抽样；调整</a:t>
            </a:r>
            <a:r>
              <a:rPr lang="zh-CN" altLang="en-US" dirty="0"/>
              <a:t>直线等距抽样</a:t>
            </a:r>
          </a:p>
          <a:p>
            <a:r>
              <a:rPr lang="en-US" altLang="zh-CN" dirty="0" smtClean="0"/>
              <a:t>3. </a:t>
            </a:r>
            <a:r>
              <a:rPr lang="zh-CN" altLang="en-US" dirty="0" smtClean="0"/>
              <a:t>选择</a:t>
            </a:r>
            <a:r>
              <a:rPr lang="zh-CN" altLang="en-US" dirty="0"/>
              <a:t>随机起点</a:t>
            </a:r>
            <a:r>
              <a:rPr lang="en-US" altLang="zh-CN" dirty="0"/>
              <a:t>(r)</a:t>
            </a:r>
            <a:r>
              <a:rPr lang="zh-CN" altLang="en-US" dirty="0" smtClean="0"/>
              <a:t>。</a:t>
            </a:r>
            <a:endParaRPr lang="en-US" altLang="zh-CN" dirty="0" smtClean="0"/>
          </a:p>
          <a:p>
            <a:r>
              <a:rPr lang="zh-CN" altLang="en-US" dirty="0" smtClean="0"/>
              <a:t>在</a:t>
            </a:r>
            <a:r>
              <a:rPr lang="zh-CN" altLang="en-US" dirty="0"/>
              <a:t>第一个抽样间隔（</a:t>
            </a:r>
            <a:r>
              <a:rPr lang="en-US" altLang="zh-CN" dirty="0"/>
              <a:t>1—k</a:t>
            </a:r>
            <a:r>
              <a:rPr lang="zh-CN" altLang="en-US" dirty="0"/>
              <a:t>）内，随机抽取一个单位作为第一个样本单位。第一个样本单位的抽取原则完全是随机的。</a:t>
            </a:r>
          </a:p>
          <a:p>
            <a:r>
              <a:rPr lang="zh-CN" altLang="en-US" dirty="0"/>
              <a:t>最后，以第一个样本单位</a:t>
            </a:r>
            <a:r>
              <a:rPr lang="en-US" altLang="zh-CN" dirty="0"/>
              <a:t>(r)</a:t>
            </a:r>
            <a:r>
              <a:rPr lang="zh-CN" altLang="en-US" dirty="0"/>
              <a:t>为起点，每隔固定间距（</a:t>
            </a:r>
            <a:r>
              <a:rPr lang="en-US" altLang="zh-CN" dirty="0"/>
              <a:t>k</a:t>
            </a:r>
            <a:r>
              <a:rPr lang="zh-CN" altLang="en-US" dirty="0"/>
              <a:t>）抽取一个样本，直到抽取完最后一个样本为止。</a:t>
            </a:r>
          </a:p>
          <a:p>
            <a:endParaRPr lang="zh-CN" altLang="en-US"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a:t>抽样调查是从调查对象的总体中抽取一部分单位组成样本，将样本作为调查对象开展调查活动，并根据样本调查的结果来推断总体特征的方法类型。抽样调查属于非全面调查，是随着近代数学和计算机技术的发展而形成的一种方法类型。</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lvl="0"/>
            <a:r>
              <a:rPr lang="zh-CN" altLang="en-US" dirty="0" smtClean="0"/>
              <a:t>（</a:t>
            </a:r>
            <a:r>
              <a:rPr lang="zh-CN" altLang="en-US" dirty="0"/>
              <a:t>二</a:t>
            </a:r>
            <a:r>
              <a:rPr lang="zh-CN" altLang="en-US" dirty="0" smtClean="0"/>
              <a:t>）对等距抽样方法的评价 </a:t>
            </a:r>
            <a:endParaRPr lang="zh-CN" altLang="en-US" dirty="0"/>
          </a:p>
          <a:p>
            <a:pPr lvl="0"/>
            <a:r>
              <a:rPr lang="zh-CN" altLang="en-US" dirty="0"/>
              <a:t>优点：抽取的样本单位在总体中的分布比较均匀，与简单随机抽样相比，代表性比较好；简便易行。</a:t>
            </a:r>
            <a:endParaRPr lang="en-US" altLang="zh-CN" dirty="0"/>
          </a:p>
          <a:p>
            <a:pPr lvl="0"/>
            <a:r>
              <a:rPr lang="zh-CN" altLang="en-US" dirty="0" smtClean="0"/>
              <a:t>局限：</a:t>
            </a:r>
            <a:r>
              <a:rPr lang="zh-CN" altLang="en-US" dirty="0"/>
              <a:t>调查总体的单位不能太多，否则对总体单位进行编号的工作量非常大；同时，等距抽样需要有调查总体单位的完整的登记册，否则就难以进行操作。</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8130" name="Rectangle 3"/>
          <p:cNvSpPr>
            <a:spLocks noGrp="1"/>
          </p:cNvSpPr>
          <p:nvPr>
            <p:ph idx="1"/>
          </p:nvPr>
        </p:nvSpPr>
        <p:spPr/>
        <p:txBody>
          <a:bodyPr>
            <a:normAutofit/>
          </a:bodyPr>
          <a:lstStyle/>
          <a:p>
            <a:r>
              <a:rPr lang="zh-CN" altLang="en-US" dirty="0" smtClean="0"/>
              <a:t>三、类型抽样</a:t>
            </a:r>
            <a:endParaRPr lang="en-US" altLang="zh-CN" dirty="0" smtClean="0"/>
          </a:p>
          <a:p>
            <a:r>
              <a:rPr lang="zh-CN" altLang="en-US" dirty="0" smtClean="0"/>
              <a:t>又</a:t>
            </a:r>
            <a:r>
              <a:rPr lang="zh-CN" altLang="en-US" dirty="0"/>
              <a:t>称为分层随机抽样，即将总体的所有单位按其属性或特征等分类标准，将其划分成各种类型或若干层次，然后按随机原则从各类型中抽取样本。</a:t>
            </a:r>
          </a:p>
          <a:p>
            <a:r>
              <a:rPr lang="zh-CN" altLang="en-US" dirty="0" smtClean="0"/>
              <a:t>（</a:t>
            </a:r>
            <a:r>
              <a:rPr lang="zh-CN" altLang="en-US" dirty="0"/>
              <a:t>一</a:t>
            </a:r>
            <a:r>
              <a:rPr lang="zh-CN" altLang="en-US" dirty="0" smtClean="0"/>
              <a:t>）</a:t>
            </a:r>
            <a:r>
              <a:rPr lang="zh-CN" altLang="en-US" dirty="0"/>
              <a:t>类型抽样的步骤</a:t>
            </a:r>
          </a:p>
          <a:p>
            <a:r>
              <a:rPr lang="en-US" altLang="zh-CN" dirty="0" smtClean="0"/>
              <a:t>1. </a:t>
            </a:r>
            <a:r>
              <a:rPr lang="zh-CN" altLang="en-US" dirty="0" smtClean="0"/>
              <a:t>按照</a:t>
            </a:r>
            <a:r>
              <a:rPr lang="zh-CN" altLang="en-US" dirty="0"/>
              <a:t>某一种或几种特征对总体单位进行分层。 </a:t>
            </a:r>
          </a:p>
          <a:p>
            <a:r>
              <a:rPr lang="en-US" altLang="zh-CN" dirty="0" smtClean="0"/>
              <a:t>2. </a:t>
            </a:r>
            <a:r>
              <a:rPr lang="zh-CN" altLang="en-US" dirty="0" smtClean="0"/>
              <a:t>确定</a:t>
            </a:r>
            <a:r>
              <a:rPr lang="zh-CN" altLang="en-US" dirty="0"/>
              <a:t>各层次中抽取样本的数量。 </a:t>
            </a:r>
          </a:p>
          <a:p>
            <a:r>
              <a:rPr lang="en-US" altLang="zh-CN" dirty="0" smtClean="0"/>
              <a:t>3. </a:t>
            </a:r>
            <a:r>
              <a:rPr lang="zh-CN" altLang="en-US" dirty="0" smtClean="0"/>
              <a:t>抽取</a:t>
            </a:r>
            <a:r>
              <a:rPr lang="zh-CN" altLang="en-US" dirty="0"/>
              <a:t>样本。 </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49154" name="内容占位符 2"/>
          <p:cNvSpPr>
            <a:spLocks noGrp="1"/>
          </p:cNvSpPr>
          <p:nvPr>
            <p:ph idx="1"/>
          </p:nvPr>
        </p:nvSpPr>
        <p:spPr/>
        <p:txBody>
          <a:bodyPr>
            <a:normAutofit fontScale="92500" lnSpcReduction="10000"/>
          </a:bodyPr>
          <a:lstStyle/>
          <a:p>
            <a:r>
              <a:rPr lang="zh-CN" altLang="en-US" dirty="0" smtClean="0"/>
              <a:t>（</a:t>
            </a:r>
            <a:r>
              <a:rPr lang="zh-CN" altLang="en-US" dirty="0"/>
              <a:t>二</a:t>
            </a:r>
            <a:r>
              <a:rPr lang="zh-CN" altLang="en-US" dirty="0" smtClean="0"/>
              <a:t>）</a:t>
            </a:r>
            <a:r>
              <a:rPr lang="zh-CN" altLang="en-US" dirty="0"/>
              <a:t>对类型</a:t>
            </a:r>
            <a:r>
              <a:rPr lang="zh-CN" altLang="en-US" dirty="0" smtClean="0"/>
              <a:t>抽样方法的</a:t>
            </a:r>
            <a:r>
              <a:rPr lang="zh-CN" altLang="en-US" dirty="0"/>
              <a:t>评价</a:t>
            </a:r>
            <a:endParaRPr lang="en-US" altLang="zh-CN" dirty="0"/>
          </a:p>
          <a:p>
            <a:r>
              <a:rPr lang="zh-CN" altLang="en-US" dirty="0" smtClean="0"/>
              <a:t>适用于：总体</a:t>
            </a:r>
            <a:r>
              <a:rPr lang="zh-CN" altLang="en-US" dirty="0"/>
              <a:t>单位数量多，且各单位间差异性大的调查对象。</a:t>
            </a:r>
            <a:endParaRPr lang="en-US" altLang="zh-CN" dirty="0"/>
          </a:p>
          <a:p>
            <a:r>
              <a:rPr lang="zh-CN" altLang="en-US" dirty="0"/>
              <a:t>优点：由于分层，同一层次中每个单位间的差异较小，并且各种类型的情况都能包括在所抽取的样本中。保证抽取的样本中包含具有各种特征的抽样单元，样本的结构与总体的结构特征相近，不仅可以对各类型的目标量进行估计，而且还可以进一步估计总体参数，而且分层后，各层间的差异不再影响抽样的误差，样本代表性比较高。同时，便于组织实施。</a:t>
            </a:r>
            <a:endParaRPr lang="en-US" altLang="zh-CN" dirty="0"/>
          </a:p>
          <a:p>
            <a:r>
              <a:rPr lang="zh-CN" altLang="en-US" dirty="0" smtClean="0"/>
              <a:t>局限：</a:t>
            </a:r>
            <a:r>
              <a:rPr lang="zh-CN" altLang="en-US" dirty="0"/>
              <a:t>调查者必须对总体各单位的情况有较多的了解，否则便无法进行恰当的分类。</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50178" name="Rectangle 3"/>
          <p:cNvSpPr>
            <a:spLocks noGrp="1"/>
          </p:cNvSpPr>
          <p:nvPr>
            <p:ph idx="1"/>
          </p:nvPr>
        </p:nvSpPr>
        <p:spPr/>
        <p:txBody>
          <a:bodyPr>
            <a:normAutofit fontScale="92500" lnSpcReduction="10000"/>
          </a:bodyPr>
          <a:lstStyle/>
          <a:p>
            <a:r>
              <a:rPr lang="zh-CN" altLang="en-US" dirty="0" smtClean="0"/>
              <a:t>四、整群抽样</a:t>
            </a:r>
            <a:endParaRPr lang="en-US" altLang="zh-CN" dirty="0"/>
          </a:p>
          <a:p>
            <a:r>
              <a:rPr lang="zh-CN" altLang="en-US" dirty="0" smtClean="0"/>
              <a:t>又</a:t>
            </a:r>
            <a:r>
              <a:rPr lang="zh-CN" altLang="en-US" dirty="0"/>
              <a:t>称聚类抽样、分群抽样，它先将总体各单位按一定标准分成许多子群体或集体，然后以子群体为抽取样本的单位，运用随机抽样的办法（如简单随机抽样、等距抽样、分层抽样等）从中抽取若干子群，对抽中的子群体内所有单位进行全面调查。</a:t>
            </a:r>
          </a:p>
          <a:p>
            <a:r>
              <a:rPr lang="zh-CN" altLang="en-US" dirty="0" smtClean="0"/>
              <a:t>（</a:t>
            </a:r>
            <a:r>
              <a:rPr lang="zh-CN" altLang="en-US" dirty="0"/>
              <a:t>一</a:t>
            </a:r>
            <a:r>
              <a:rPr lang="zh-CN" altLang="en-US" dirty="0" smtClean="0"/>
              <a:t>）</a:t>
            </a:r>
            <a:r>
              <a:rPr lang="zh-CN" altLang="en-US" dirty="0"/>
              <a:t>整群抽样的步骤</a:t>
            </a:r>
          </a:p>
          <a:p>
            <a:r>
              <a:rPr lang="en-US" altLang="zh-CN" dirty="0" smtClean="0"/>
              <a:t>1. </a:t>
            </a:r>
            <a:r>
              <a:rPr lang="zh-CN" altLang="en-US" dirty="0" smtClean="0"/>
              <a:t>将</a:t>
            </a:r>
            <a:r>
              <a:rPr lang="zh-CN" altLang="en-US" dirty="0"/>
              <a:t>整体分群。 </a:t>
            </a:r>
          </a:p>
          <a:p>
            <a:r>
              <a:rPr lang="en-US" altLang="zh-CN" dirty="0" smtClean="0"/>
              <a:t>2. </a:t>
            </a:r>
            <a:r>
              <a:rPr lang="zh-CN" altLang="en-US" dirty="0" smtClean="0"/>
              <a:t>以</a:t>
            </a:r>
            <a:r>
              <a:rPr lang="zh-CN" altLang="en-US" dirty="0"/>
              <a:t>群为单位随机抽取样本。 </a:t>
            </a:r>
          </a:p>
          <a:p>
            <a:r>
              <a:rPr lang="en-US" altLang="zh-CN" dirty="0" smtClean="0"/>
              <a:t>3. </a:t>
            </a:r>
            <a:r>
              <a:rPr lang="zh-CN" altLang="en-US" dirty="0" smtClean="0"/>
              <a:t>对</a:t>
            </a:r>
            <a:r>
              <a:rPr lang="zh-CN" altLang="en-US" dirty="0"/>
              <a:t>抽中的子群内的所有单位进行全面调查。</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pPr lvl="0"/>
            <a:r>
              <a:rPr lang="zh-CN" altLang="en-US" dirty="0" smtClean="0"/>
              <a:t>（</a:t>
            </a:r>
            <a:r>
              <a:rPr lang="zh-CN" altLang="en-US" dirty="0"/>
              <a:t>二</a:t>
            </a:r>
            <a:r>
              <a:rPr lang="zh-CN" altLang="en-US" dirty="0" smtClean="0"/>
              <a:t>）</a:t>
            </a:r>
            <a:r>
              <a:rPr lang="zh-CN" altLang="en-US" dirty="0"/>
              <a:t>对</a:t>
            </a:r>
            <a:r>
              <a:rPr lang="zh-CN" altLang="en-US" dirty="0" smtClean="0"/>
              <a:t>整群抽样方法的</a:t>
            </a:r>
            <a:r>
              <a:rPr lang="zh-CN" altLang="en-US" dirty="0"/>
              <a:t>评价</a:t>
            </a:r>
          </a:p>
          <a:p>
            <a:pPr lvl="0"/>
            <a:r>
              <a:rPr lang="zh-CN" altLang="en-US" dirty="0"/>
              <a:t>优点：只需要编制以群为单位的样本框，这简化了样本框的编制工作，进而调查工作便于组织，调查样本容易抽取，可达到节省人财物力的目的。在抽样面较广、设计层次较多、对总体情况又不太了解的情况下，使用这一方法较简便。</a:t>
            </a:r>
            <a:endParaRPr lang="en-US" altLang="zh-CN" dirty="0"/>
          </a:p>
          <a:p>
            <a:pPr lvl="0"/>
            <a:r>
              <a:rPr lang="zh-CN" altLang="en-US" dirty="0" smtClean="0"/>
              <a:t>局限：</a:t>
            </a:r>
            <a:r>
              <a:rPr lang="zh-CN" altLang="en-US" dirty="0"/>
              <a:t>虽然我们在分群的时候尽量要求群体内部的各单位的差异性要尽可能大些，但是群内的各单位之间或多或少存在着相似性，因此样本的代表性和精确性会差些。与其他抽样方法相比，在样本量相同时，整群抽样的误差较大。当然，为了提高精度，可以采用增加基本调查单位数量的做法。</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52226" name="Rectangle 3"/>
          <p:cNvSpPr>
            <a:spLocks noGrp="1"/>
          </p:cNvSpPr>
          <p:nvPr>
            <p:ph idx="1"/>
          </p:nvPr>
        </p:nvSpPr>
        <p:spPr/>
        <p:txBody>
          <a:bodyPr>
            <a:normAutofit fontScale="92500" lnSpcReduction="10000"/>
          </a:bodyPr>
          <a:lstStyle/>
          <a:p>
            <a:r>
              <a:rPr lang="zh-CN" altLang="en-US" dirty="0" smtClean="0"/>
              <a:t>五、分段抽样</a:t>
            </a:r>
            <a:endParaRPr lang="en-US" altLang="zh-CN" dirty="0" smtClean="0"/>
          </a:p>
          <a:p>
            <a:r>
              <a:rPr lang="zh-CN" altLang="en-US" dirty="0" smtClean="0"/>
              <a:t>又</a:t>
            </a:r>
            <a:r>
              <a:rPr lang="zh-CN" altLang="en-US" dirty="0"/>
              <a:t>称为多阶段抽样，即把从调查总体中抽取样本的过程分成两个或几个阶段来进行。它是在整群抽样的基础上发展起来的</a:t>
            </a:r>
            <a:r>
              <a:rPr lang="zh-CN" altLang="en-US" dirty="0" smtClean="0"/>
              <a:t>。</a:t>
            </a:r>
            <a:endParaRPr lang="zh-CN" altLang="en-US" dirty="0"/>
          </a:p>
          <a:p>
            <a:r>
              <a:rPr lang="zh-CN" altLang="en-US" dirty="0" smtClean="0"/>
              <a:t>（</a:t>
            </a:r>
            <a:r>
              <a:rPr lang="zh-CN" altLang="en-US" dirty="0"/>
              <a:t>一</a:t>
            </a:r>
            <a:r>
              <a:rPr lang="zh-CN" altLang="en-US" dirty="0" smtClean="0"/>
              <a:t>）</a:t>
            </a:r>
            <a:r>
              <a:rPr lang="zh-CN" altLang="en-US" dirty="0"/>
              <a:t>多阶段抽样的步骤</a:t>
            </a:r>
          </a:p>
          <a:p>
            <a:r>
              <a:rPr lang="en-US" altLang="zh-CN" dirty="0" smtClean="0"/>
              <a:t>1. </a:t>
            </a:r>
            <a:r>
              <a:rPr lang="zh-CN" altLang="en-US" dirty="0" smtClean="0"/>
              <a:t>将</a:t>
            </a:r>
            <a:r>
              <a:rPr lang="zh-CN" altLang="en-US" dirty="0"/>
              <a:t>调查总体各单位按一定标准分成若干集体，作为抽样的第一级单位；</a:t>
            </a:r>
          </a:p>
          <a:p>
            <a:r>
              <a:rPr lang="en-US" altLang="zh-CN" dirty="0" smtClean="0"/>
              <a:t>2. </a:t>
            </a:r>
            <a:r>
              <a:rPr lang="zh-CN" altLang="en-US" dirty="0" smtClean="0"/>
              <a:t>从</a:t>
            </a:r>
            <a:r>
              <a:rPr lang="zh-CN" altLang="en-US" dirty="0"/>
              <a:t>被抽取的第一级单位中，再抽取第二级单位；</a:t>
            </a:r>
          </a:p>
          <a:p>
            <a:r>
              <a:rPr lang="en-US" altLang="zh-CN" dirty="0" smtClean="0"/>
              <a:t>3. </a:t>
            </a:r>
            <a:r>
              <a:rPr lang="zh-CN" altLang="en-US" dirty="0" smtClean="0"/>
              <a:t>从</a:t>
            </a:r>
            <a:r>
              <a:rPr lang="zh-CN" altLang="en-US" dirty="0"/>
              <a:t>被抽取的第二级单位中，再抽取第三级单位，依次类推，再抽取第四级、第五级等单位；</a:t>
            </a:r>
          </a:p>
          <a:p>
            <a:r>
              <a:rPr lang="en-US" altLang="zh-CN" dirty="0" smtClean="0"/>
              <a:t>4. </a:t>
            </a:r>
            <a:r>
              <a:rPr lang="zh-CN" altLang="en-US" dirty="0" smtClean="0"/>
              <a:t>一直</a:t>
            </a:r>
            <a:r>
              <a:rPr lang="zh-CN" altLang="en-US" dirty="0"/>
              <a:t>抽取到所有需要的样本，并对中选样本群体内的全部单位进行调查。</a:t>
            </a: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53251" name="内容占位符 2"/>
          <p:cNvSpPr>
            <a:spLocks noGrp="1"/>
          </p:cNvSpPr>
          <p:nvPr>
            <p:ph idx="1"/>
          </p:nvPr>
        </p:nvSpPr>
        <p:spPr/>
        <p:txBody>
          <a:bodyPr/>
          <a:lstStyle/>
          <a:p>
            <a:r>
              <a:rPr lang="zh-CN" altLang="en-US" dirty="0" smtClean="0"/>
              <a:t>（</a:t>
            </a:r>
            <a:r>
              <a:rPr lang="zh-CN" altLang="en-US" dirty="0"/>
              <a:t>二</a:t>
            </a:r>
            <a:r>
              <a:rPr lang="zh-CN" altLang="en-US" dirty="0" smtClean="0"/>
              <a:t>）</a:t>
            </a:r>
            <a:r>
              <a:rPr lang="zh-CN" altLang="en-US" dirty="0"/>
              <a:t>对分段</a:t>
            </a:r>
            <a:r>
              <a:rPr lang="zh-CN" altLang="en-US" dirty="0" smtClean="0"/>
              <a:t>抽样方法</a:t>
            </a:r>
            <a:r>
              <a:rPr lang="zh-CN" altLang="en-US" dirty="0"/>
              <a:t>的评价</a:t>
            </a:r>
            <a:endParaRPr lang="en-US" altLang="zh-CN" dirty="0"/>
          </a:p>
          <a:p>
            <a:r>
              <a:rPr lang="zh-CN" altLang="en-US" dirty="0"/>
              <a:t>优点：可以把各种抽样方法的优点综合起来加以利用，用于研究总体单位多、分布面广、且单位之间差异性大的情况。</a:t>
            </a:r>
            <a:endParaRPr lang="en-US" altLang="zh-CN" dirty="0"/>
          </a:p>
          <a:p>
            <a:r>
              <a:rPr lang="zh-CN" altLang="en-US" dirty="0" smtClean="0"/>
              <a:t>局限：</a:t>
            </a:r>
            <a:r>
              <a:rPr lang="zh-CN" altLang="en-US" dirty="0"/>
              <a:t>每段抽样都可能产生误差，因此，经过多阶段抽样得到的样本误差也相应会增大。</a:t>
            </a:r>
          </a:p>
          <a:p>
            <a:endParaRPr lang="zh-CN" alt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zh-CN" altLang="en-US" dirty="0" smtClean="0"/>
              <a:t>六、对随机抽样方法的评价</a:t>
            </a:r>
            <a:endParaRPr lang="en-US" altLang="zh-CN" dirty="0" smtClean="0"/>
          </a:p>
          <a:p>
            <a:r>
              <a:rPr lang="zh-CN" altLang="en-US" dirty="0" smtClean="0"/>
              <a:t>优点 </a:t>
            </a:r>
            <a:r>
              <a:rPr lang="zh-CN" altLang="en-US" dirty="0"/>
              <a:t>：样本具有较强的代表性和客观性，因为样本一般是按随机原则抽取的；推断总体比较准确，适宜对总体做定量研究，因为调研结论是运用数学方法计算得出的；与普查比较，抽样调查花费少，速度快，因为调查是针对总体中的少量样本单位进行的。 </a:t>
            </a:r>
          </a:p>
          <a:p>
            <a:r>
              <a:rPr lang="zh-CN" altLang="en-US" dirty="0"/>
              <a:t>局限：抽样调查中有严格的抽样技术要求，且涉及较多的数学知识、统计知识、计算机知识等，使缺乏这方面知识的人应用起来非常困难，同时，与典型调查、个别调查相比，抽样调查涉及的调查对象数量多，因此其调查内容的深度和广度受到一定的局限。 </a:t>
            </a:r>
          </a:p>
          <a:p>
            <a:endParaRPr lang="zh-CN" altLang="en-US" dirty="0"/>
          </a:p>
        </p:txBody>
      </p:sp>
    </p:spTree>
    <p:extLst>
      <p:ext uri="{BB962C8B-B14F-4D97-AF65-F5344CB8AC3E}">
        <p14:creationId xmlns:p14="http://schemas.microsoft.com/office/powerpoint/2010/main" val="3093552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第四节  非随机抽样的方法</a:t>
            </a:r>
            <a:endParaRPr lang="zh-CN" altLang="en-US" dirty="0"/>
          </a:p>
        </p:txBody>
      </p:sp>
      <p:sp>
        <p:nvSpPr>
          <p:cNvPr id="65538" name="Rectangle 3"/>
          <p:cNvSpPr>
            <a:spLocks noGrp="1"/>
          </p:cNvSpPr>
          <p:nvPr>
            <p:ph idx="1"/>
          </p:nvPr>
        </p:nvSpPr>
        <p:spPr/>
        <p:txBody>
          <a:bodyPr/>
          <a:lstStyle/>
          <a:p>
            <a:r>
              <a:rPr lang="zh-CN" altLang="zh-CN" dirty="0"/>
              <a:t>非随机抽样，是根据研究者的意愿、判断或方便程度等条件来选取样本的方法。非随机抽样具有很强的主观性，抽取的样本单位很难确定抽样概率，因此，也被称作非概率抽样</a:t>
            </a:r>
            <a:r>
              <a:rPr lang="zh-CN" altLang="zh-CN" dirty="0" smtClean="0"/>
              <a:t>。</a:t>
            </a:r>
            <a:endParaRPr lang="en-US" altLang="zh-CN" dirty="0" smtClean="0"/>
          </a:p>
          <a:p>
            <a:r>
              <a:rPr lang="zh-CN" altLang="zh-CN" dirty="0" smtClean="0"/>
              <a:t>常用</a:t>
            </a:r>
            <a:r>
              <a:rPr lang="zh-CN" altLang="zh-CN" dirty="0"/>
              <a:t>的非概率抽样方法有</a:t>
            </a:r>
            <a:r>
              <a:rPr lang="en-US" altLang="zh-CN" dirty="0"/>
              <a:t>:</a:t>
            </a:r>
            <a:r>
              <a:rPr lang="zh-CN" altLang="zh-CN" dirty="0"/>
              <a:t>偶遇抽样、判断抽样、定额抽样、滚雪球抽样等。</a:t>
            </a: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66562" name="Rectangle 3"/>
          <p:cNvSpPr>
            <a:spLocks noGrp="1"/>
          </p:cNvSpPr>
          <p:nvPr>
            <p:ph idx="1"/>
          </p:nvPr>
        </p:nvSpPr>
        <p:spPr/>
        <p:txBody>
          <a:bodyPr>
            <a:normAutofit/>
          </a:bodyPr>
          <a:lstStyle/>
          <a:p>
            <a:r>
              <a:rPr lang="zh-CN" altLang="zh-CN" dirty="0"/>
              <a:t>一、偶遇抽样</a:t>
            </a:r>
          </a:p>
          <a:p>
            <a:r>
              <a:rPr lang="zh-CN" altLang="zh-CN" dirty="0" smtClean="0"/>
              <a:t>又</a:t>
            </a:r>
            <a:r>
              <a:rPr lang="zh-CN" altLang="zh-CN" dirty="0"/>
              <a:t>称为任意抽样、方便抽样</a:t>
            </a:r>
            <a:r>
              <a:rPr lang="en-US" altLang="zh-CN" dirty="0"/>
              <a:t>,</a:t>
            </a:r>
            <a:r>
              <a:rPr lang="zh-CN" altLang="zh-CN" dirty="0"/>
              <a:t>是调研人员凭借偶然的机会或方便的条件</a:t>
            </a:r>
            <a:r>
              <a:rPr lang="en-US" altLang="zh-CN" dirty="0"/>
              <a:t>,</a:t>
            </a:r>
            <a:r>
              <a:rPr lang="zh-CN" altLang="zh-CN" dirty="0"/>
              <a:t>任意地来抽选样本</a:t>
            </a:r>
            <a:r>
              <a:rPr lang="zh-CN" altLang="zh-CN" dirty="0" smtClean="0"/>
              <a:t>。</a:t>
            </a:r>
            <a:endParaRPr lang="en-US" altLang="zh-CN" dirty="0" smtClean="0"/>
          </a:p>
          <a:p>
            <a:r>
              <a:rPr lang="zh-CN" altLang="zh-CN" dirty="0" smtClean="0"/>
              <a:t>例如</a:t>
            </a:r>
            <a:r>
              <a:rPr lang="zh-CN" altLang="zh-CN" dirty="0"/>
              <a:t>，我们深入农村调查时</a:t>
            </a:r>
            <a:r>
              <a:rPr lang="en-US" altLang="zh-CN" dirty="0"/>
              <a:t>,</a:t>
            </a:r>
            <a:r>
              <a:rPr lang="zh-CN" altLang="zh-CN" dirty="0"/>
              <a:t>经常是在田间、地头、马路等处</a:t>
            </a:r>
            <a:r>
              <a:rPr lang="en-US" altLang="zh-CN" dirty="0"/>
              <a:t>,</a:t>
            </a:r>
            <a:r>
              <a:rPr lang="zh-CN" altLang="zh-CN" dirty="0"/>
              <a:t>随便选择一些农民作为调查的对象进行调查</a:t>
            </a:r>
            <a:r>
              <a:rPr lang="zh-CN" altLang="zh-CN" dirty="0" smtClean="0"/>
              <a:t>。</a:t>
            </a:r>
            <a:endParaRPr lang="en-US" altLang="zh-CN" dirty="0" smtClean="0"/>
          </a:p>
          <a:p>
            <a:r>
              <a:rPr lang="zh-CN" altLang="en-US" dirty="0" smtClean="0"/>
              <a:t>该</a:t>
            </a:r>
            <a:r>
              <a:rPr lang="zh-CN" altLang="zh-CN" dirty="0" smtClean="0"/>
              <a:t>抽样</a:t>
            </a:r>
            <a:r>
              <a:rPr lang="zh-CN" altLang="zh-CN" dirty="0"/>
              <a:t>方法简便易行</a:t>
            </a:r>
            <a:r>
              <a:rPr lang="en-US" altLang="zh-CN" dirty="0"/>
              <a:t>,</a:t>
            </a:r>
            <a:r>
              <a:rPr lang="zh-CN" altLang="zh-CN" dirty="0"/>
              <a:t>省时省钱</a:t>
            </a:r>
            <a:r>
              <a:rPr lang="en-US" altLang="zh-CN" dirty="0"/>
              <a:t>,</a:t>
            </a:r>
            <a:r>
              <a:rPr lang="zh-CN" altLang="zh-CN" dirty="0"/>
              <a:t>但样本的代表性差</a:t>
            </a:r>
            <a:r>
              <a:rPr lang="en-US" altLang="zh-CN" dirty="0"/>
              <a:t>,</a:t>
            </a:r>
            <a:r>
              <a:rPr lang="zh-CN" altLang="zh-CN" dirty="0"/>
              <a:t>有很大的偶然性</a:t>
            </a:r>
            <a:r>
              <a:rPr lang="zh-CN" altLang="zh-CN" dirty="0" smtClean="0"/>
              <a:t>。</a:t>
            </a:r>
            <a:endParaRPr lang="zh-CN" altLang="zh-CN"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sz="3600" b="0" dirty="0"/>
              <a:t>第一节   </a:t>
            </a:r>
            <a:r>
              <a:rPr lang="zh-CN" altLang="en-US" sz="3600" b="0" dirty="0" smtClean="0"/>
              <a:t>抽样调查</a:t>
            </a:r>
            <a:r>
              <a:rPr lang="zh-CN" altLang="en-US" sz="3600" b="0" dirty="0"/>
              <a:t>中的关键概念</a:t>
            </a:r>
          </a:p>
        </p:txBody>
      </p:sp>
      <p:sp>
        <p:nvSpPr>
          <p:cNvPr id="37890" name="内容占位符 2"/>
          <p:cNvSpPr>
            <a:spLocks noGrp="1"/>
          </p:cNvSpPr>
          <p:nvPr>
            <p:ph idx="1"/>
          </p:nvPr>
        </p:nvSpPr>
        <p:spPr/>
        <p:txBody>
          <a:bodyPr>
            <a:normAutofit/>
          </a:bodyPr>
          <a:lstStyle/>
          <a:p>
            <a:pPr>
              <a:lnSpc>
                <a:spcPct val="150000"/>
              </a:lnSpc>
            </a:pPr>
            <a:r>
              <a:rPr lang="zh-CN" altLang="en-US"/>
              <a:t>一、随机抽样和非随机抽样</a:t>
            </a:r>
          </a:p>
          <a:p>
            <a:pPr>
              <a:lnSpc>
                <a:spcPct val="150000"/>
              </a:lnSpc>
            </a:pPr>
            <a:r>
              <a:rPr lang="zh-CN" altLang="en-US"/>
              <a:t>（一）随机抽样的概念和特点</a:t>
            </a:r>
          </a:p>
          <a:p>
            <a:pPr>
              <a:lnSpc>
                <a:spcPct val="150000"/>
              </a:lnSpc>
            </a:pPr>
            <a:r>
              <a:rPr lang="zh-CN" altLang="en-US"/>
              <a:t> </a:t>
            </a:r>
            <a:r>
              <a:rPr lang="en-US" altLang="zh-CN"/>
              <a:t>1. </a:t>
            </a:r>
            <a:r>
              <a:rPr lang="zh-CN" altLang="en-US"/>
              <a:t>随机抽样，是遵循随机原则,按照某种事先设计的程序,从总体中抽取部分单位的抽样方法。</a:t>
            </a:r>
          </a:p>
          <a:p>
            <a:pPr>
              <a:lnSpc>
                <a:spcPct val="150000"/>
              </a:lnSpc>
            </a:pPr>
            <a:r>
              <a:rPr lang="zh-CN" altLang="en-US"/>
              <a:t>概率抽样又可分为等概率抽样和不等概率抽样两种类型。</a:t>
            </a:r>
          </a:p>
          <a:p>
            <a:pPr>
              <a:lnSpc>
                <a:spcPct val="150000"/>
              </a:lnSpc>
            </a:pPr>
            <a:endParaRPr lang="zh-CN" alt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二、判断抽样</a:t>
            </a:r>
          </a:p>
          <a:p>
            <a:r>
              <a:rPr lang="zh-CN" altLang="zh-CN" dirty="0" smtClean="0"/>
              <a:t>又</a:t>
            </a:r>
            <a:r>
              <a:rPr lang="zh-CN" altLang="zh-CN" dirty="0"/>
              <a:t>称立意抽样、目的抽样</a:t>
            </a:r>
            <a:r>
              <a:rPr lang="en-US" altLang="zh-CN" dirty="0"/>
              <a:t>,</a:t>
            </a:r>
            <a:r>
              <a:rPr lang="zh-CN" altLang="zh-CN" dirty="0"/>
              <a:t>是调查者根据自己的主观判断来抽选样本。样本的代表性取决于调查者对总体的了解程度和判断能力</a:t>
            </a:r>
            <a:r>
              <a:rPr lang="zh-CN" altLang="zh-CN" dirty="0" smtClean="0"/>
              <a:t>。</a:t>
            </a:r>
            <a:endParaRPr lang="en-US" altLang="zh-CN" dirty="0" smtClean="0"/>
          </a:p>
          <a:p>
            <a:r>
              <a:rPr lang="zh-CN" altLang="zh-CN" dirty="0" smtClean="0"/>
              <a:t>判断</a:t>
            </a:r>
            <a:r>
              <a:rPr lang="zh-CN" altLang="zh-CN" dirty="0"/>
              <a:t>抽样主要适用于两种</a:t>
            </a:r>
            <a:r>
              <a:rPr lang="zh-CN" altLang="zh-CN" dirty="0" smtClean="0"/>
              <a:t>情况</a:t>
            </a:r>
            <a:r>
              <a:rPr lang="zh-CN" altLang="en-US" dirty="0" smtClean="0"/>
              <a:t>：</a:t>
            </a:r>
            <a:endParaRPr lang="en-US" altLang="zh-CN" dirty="0" smtClean="0"/>
          </a:p>
          <a:p>
            <a:r>
              <a:rPr lang="zh-CN" altLang="en-US" dirty="0" smtClean="0"/>
              <a:t>（</a:t>
            </a:r>
            <a:r>
              <a:rPr lang="en-US" altLang="zh-CN" dirty="0" smtClean="0"/>
              <a:t>1</a:t>
            </a:r>
            <a:r>
              <a:rPr lang="zh-CN" altLang="en-US" dirty="0" smtClean="0"/>
              <a:t>）</a:t>
            </a:r>
            <a:r>
              <a:rPr lang="zh-CN" altLang="zh-CN" dirty="0" smtClean="0"/>
              <a:t>调查</a:t>
            </a:r>
            <a:r>
              <a:rPr lang="zh-CN" altLang="zh-CN" dirty="0"/>
              <a:t>总体范围较小</a:t>
            </a:r>
            <a:r>
              <a:rPr lang="en-US" altLang="zh-CN" dirty="0"/>
              <a:t>,</a:t>
            </a:r>
            <a:r>
              <a:rPr lang="zh-CN" altLang="zh-CN" dirty="0"/>
              <a:t>总体各单位之间差异较小</a:t>
            </a:r>
            <a:r>
              <a:rPr lang="en-US" altLang="zh-CN" dirty="0"/>
              <a:t>,</a:t>
            </a:r>
            <a:r>
              <a:rPr lang="zh-CN" altLang="zh-CN" dirty="0"/>
              <a:t>或由于调查时间、设备的限制而无法进行随机抽样的</a:t>
            </a:r>
            <a:r>
              <a:rPr lang="zh-CN" altLang="zh-CN" dirty="0" smtClean="0"/>
              <a:t>情况</a:t>
            </a:r>
            <a:r>
              <a:rPr lang="zh-CN" altLang="en-US" dirty="0" smtClean="0"/>
              <a:t>；</a:t>
            </a:r>
            <a:endParaRPr lang="en-US" altLang="zh-CN" dirty="0" smtClean="0"/>
          </a:p>
          <a:p>
            <a:r>
              <a:rPr lang="zh-CN" altLang="en-US" dirty="0" smtClean="0"/>
              <a:t>（</a:t>
            </a:r>
            <a:r>
              <a:rPr lang="en-US" altLang="zh-CN" dirty="0" smtClean="0"/>
              <a:t>2</a:t>
            </a:r>
            <a:r>
              <a:rPr lang="zh-CN" altLang="en-US" dirty="0" smtClean="0"/>
              <a:t>）</a:t>
            </a:r>
            <a:r>
              <a:rPr lang="zh-CN" altLang="zh-CN" dirty="0" smtClean="0"/>
              <a:t>用于</a:t>
            </a:r>
            <a:r>
              <a:rPr lang="zh-CN" altLang="zh-CN" dirty="0"/>
              <a:t>探索性研究。例如</a:t>
            </a:r>
            <a:r>
              <a:rPr lang="en-US" altLang="zh-CN" dirty="0"/>
              <a:t>,</a:t>
            </a:r>
            <a:r>
              <a:rPr lang="zh-CN" altLang="zh-CN" dirty="0"/>
              <a:t>为了设计调查问卷</a:t>
            </a:r>
            <a:r>
              <a:rPr lang="en-US" altLang="zh-CN" dirty="0"/>
              <a:t>,</a:t>
            </a:r>
            <a:r>
              <a:rPr lang="zh-CN" altLang="zh-CN" dirty="0"/>
              <a:t>检验问卷题条的设计是否得当</a:t>
            </a:r>
            <a:r>
              <a:rPr lang="en-US" altLang="zh-CN" dirty="0"/>
              <a:t>,</a:t>
            </a:r>
            <a:r>
              <a:rPr lang="zh-CN" altLang="zh-CN" dirty="0"/>
              <a:t>而采用判断抽样的方法进行研究探索。</a:t>
            </a:r>
          </a:p>
          <a:p>
            <a:endParaRPr lang="zh-CN" altLang="en-US" dirty="0"/>
          </a:p>
        </p:txBody>
      </p:sp>
    </p:spTree>
    <p:extLst>
      <p:ext uri="{BB962C8B-B14F-4D97-AF65-F5344CB8AC3E}">
        <p14:creationId xmlns:p14="http://schemas.microsoft.com/office/powerpoint/2010/main" val="21036167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三、定额抽样</a:t>
            </a:r>
          </a:p>
          <a:p>
            <a:r>
              <a:rPr lang="zh-CN" altLang="zh-CN" dirty="0" smtClean="0"/>
              <a:t>又</a:t>
            </a:r>
            <a:r>
              <a:rPr lang="zh-CN" altLang="zh-CN" dirty="0"/>
              <a:t>称为配额抽样</a:t>
            </a:r>
            <a:r>
              <a:rPr lang="en-US" altLang="zh-CN" dirty="0"/>
              <a:t>,</a:t>
            </a:r>
            <a:r>
              <a:rPr lang="zh-CN" altLang="zh-CN" dirty="0"/>
              <a:t>与分层抽样相似之处是</a:t>
            </a:r>
            <a:r>
              <a:rPr lang="en-US" altLang="zh-CN" dirty="0"/>
              <a:t>,</a:t>
            </a:r>
            <a:r>
              <a:rPr lang="zh-CN" altLang="zh-CN" dirty="0"/>
              <a:t>先将总体中的所有单位按其属性或特征</a:t>
            </a:r>
            <a:r>
              <a:rPr lang="en-US" altLang="zh-CN" dirty="0"/>
              <a:t>,</a:t>
            </a:r>
            <a:r>
              <a:rPr lang="zh-CN" altLang="zh-CN" dirty="0"/>
              <a:t>以一定的分类标准划分为若干层次或类型</a:t>
            </a:r>
            <a:r>
              <a:rPr lang="en-US" altLang="zh-CN" dirty="0"/>
              <a:t>,</a:t>
            </a:r>
            <a:r>
              <a:rPr lang="zh-CN" altLang="zh-CN" dirty="0"/>
              <a:t>然后在各层中抽样</a:t>
            </a:r>
            <a:r>
              <a:rPr lang="zh-CN" altLang="zh-CN" dirty="0" smtClean="0"/>
              <a:t>。</a:t>
            </a:r>
            <a:endParaRPr lang="en-US" altLang="zh-CN" dirty="0" smtClean="0"/>
          </a:p>
          <a:p>
            <a:r>
              <a:rPr lang="zh-CN" altLang="zh-CN" dirty="0" smtClean="0"/>
              <a:t>与</a:t>
            </a:r>
            <a:r>
              <a:rPr lang="zh-CN" altLang="zh-CN" dirty="0"/>
              <a:t>分层抽样不同的是</a:t>
            </a:r>
            <a:r>
              <a:rPr lang="en-US" altLang="zh-CN" dirty="0"/>
              <a:t>,</a:t>
            </a:r>
            <a:r>
              <a:rPr lang="zh-CN" altLang="zh-CN" dirty="0"/>
              <a:t>在抽样时</a:t>
            </a:r>
            <a:r>
              <a:rPr lang="en-US" altLang="zh-CN" dirty="0"/>
              <a:t>,</a:t>
            </a:r>
            <a:r>
              <a:rPr lang="zh-CN" altLang="zh-CN" dirty="0"/>
              <a:t>并不遵循随机原则</a:t>
            </a:r>
            <a:r>
              <a:rPr lang="en-US" altLang="zh-CN" dirty="0"/>
              <a:t>,</a:t>
            </a:r>
            <a:r>
              <a:rPr lang="zh-CN" altLang="zh-CN" dirty="0"/>
              <a:t>而是由调查者主观确定各层中抽取的样本</a:t>
            </a:r>
            <a:r>
              <a:rPr lang="en-US" altLang="zh-CN" dirty="0"/>
              <a:t>,</a:t>
            </a:r>
            <a:r>
              <a:rPr lang="zh-CN" altLang="zh-CN" dirty="0"/>
              <a:t>只需在各层中抽取样本时保持适当比例。定额抽样简单易行</a:t>
            </a:r>
            <a:r>
              <a:rPr lang="en-US" altLang="zh-CN" dirty="0"/>
              <a:t>,</a:t>
            </a:r>
            <a:r>
              <a:rPr lang="zh-CN" altLang="zh-CN" dirty="0"/>
              <a:t>快速灵活</a:t>
            </a:r>
            <a:r>
              <a:rPr lang="en-US" altLang="zh-CN" dirty="0"/>
              <a:t>,</a:t>
            </a:r>
            <a:r>
              <a:rPr lang="zh-CN" altLang="zh-CN" dirty="0"/>
              <a:t>在民意调查或市场调查中经常使用。</a:t>
            </a:r>
            <a:endParaRPr lang="zh-CN" altLang="en-US" dirty="0"/>
          </a:p>
        </p:txBody>
      </p:sp>
    </p:spTree>
    <p:extLst>
      <p:ext uri="{BB962C8B-B14F-4D97-AF65-F5344CB8AC3E}">
        <p14:creationId xmlns:p14="http://schemas.microsoft.com/office/powerpoint/2010/main" val="24046944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四、</a:t>
            </a:r>
            <a:r>
              <a:rPr lang="zh-CN" altLang="zh-CN" dirty="0" smtClean="0"/>
              <a:t>滚雪球抽样</a:t>
            </a:r>
            <a:endParaRPr lang="en-US" altLang="zh-CN" dirty="0" smtClean="0"/>
          </a:p>
          <a:p>
            <a:r>
              <a:rPr lang="zh-CN" altLang="zh-CN" dirty="0" smtClean="0"/>
              <a:t>先</a:t>
            </a:r>
            <a:r>
              <a:rPr lang="zh-CN" altLang="zh-CN" dirty="0"/>
              <a:t>从总体中的少数几个成员入手调查</a:t>
            </a:r>
            <a:r>
              <a:rPr lang="en-US" altLang="zh-CN" dirty="0"/>
              <a:t>,</a:t>
            </a:r>
            <a:r>
              <a:rPr lang="zh-CN" altLang="zh-CN" dirty="0"/>
              <a:t>然后通过对他们的调查</a:t>
            </a:r>
            <a:r>
              <a:rPr lang="en-US" altLang="zh-CN" dirty="0"/>
              <a:t>,</a:t>
            </a:r>
            <a:r>
              <a:rPr lang="zh-CN" altLang="zh-CN" dirty="0"/>
              <a:t>得到更多的适合调查的对象或单位</a:t>
            </a:r>
            <a:r>
              <a:rPr lang="en-US" altLang="zh-CN" dirty="0"/>
              <a:t>,</a:t>
            </a:r>
            <a:r>
              <a:rPr lang="zh-CN" altLang="zh-CN" dirty="0"/>
              <a:t>从而进一步扩大调查范围的方法</a:t>
            </a:r>
            <a:r>
              <a:rPr lang="zh-CN" altLang="zh-CN" dirty="0" smtClean="0"/>
              <a:t>。</a:t>
            </a:r>
            <a:endParaRPr lang="en-US" altLang="zh-CN" dirty="0" smtClean="0"/>
          </a:p>
          <a:p>
            <a:r>
              <a:rPr lang="zh-CN" altLang="zh-CN" dirty="0" smtClean="0"/>
              <a:t>依</a:t>
            </a:r>
            <a:r>
              <a:rPr lang="zh-CN" altLang="zh-CN" dirty="0"/>
              <a:t>此调查下去</a:t>
            </a:r>
            <a:r>
              <a:rPr lang="en-US" altLang="zh-CN" dirty="0"/>
              <a:t>,</a:t>
            </a:r>
            <a:r>
              <a:rPr lang="zh-CN" altLang="zh-CN" dirty="0"/>
              <a:t>就如同滚雪球一样</a:t>
            </a:r>
            <a:r>
              <a:rPr lang="en-US" altLang="zh-CN" dirty="0"/>
              <a:t>,</a:t>
            </a:r>
            <a:r>
              <a:rPr lang="zh-CN" altLang="zh-CN" dirty="0"/>
              <a:t>我们可以找到越来越多具有相同性质的群体成员</a:t>
            </a:r>
            <a:r>
              <a:rPr lang="en-US" altLang="zh-CN" dirty="0"/>
              <a:t>;</a:t>
            </a:r>
            <a:r>
              <a:rPr lang="zh-CN" altLang="zh-CN" dirty="0"/>
              <a:t>如果总体不大</a:t>
            </a:r>
            <a:r>
              <a:rPr lang="en-US" altLang="zh-CN" dirty="0"/>
              <a:t>,</a:t>
            </a:r>
            <a:r>
              <a:rPr lang="zh-CN" altLang="zh-CN" dirty="0"/>
              <a:t>有时会达到近似饱和状况</a:t>
            </a:r>
            <a:r>
              <a:rPr lang="en-US" altLang="zh-CN" dirty="0"/>
              <a:t>,</a:t>
            </a:r>
            <a:r>
              <a:rPr lang="zh-CN" altLang="zh-CN" dirty="0"/>
              <a:t>后面访问的人再介绍的调查对象可能都是以往已经调查过的</a:t>
            </a:r>
            <a:r>
              <a:rPr lang="zh-CN" altLang="zh-CN" dirty="0" smtClean="0"/>
              <a:t>。</a:t>
            </a:r>
            <a:endParaRPr lang="zh-CN" altLang="en-US" dirty="0"/>
          </a:p>
        </p:txBody>
      </p:sp>
    </p:spTree>
    <p:extLst>
      <p:ext uri="{BB962C8B-B14F-4D97-AF65-F5344CB8AC3E}">
        <p14:creationId xmlns:p14="http://schemas.microsoft.com/office/powerpoint/2010/main" val="10677083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五、自愿抽样</a:t>
            </a:r>
          </a:p>
          <a:p>
            <a:r>
              <a:rPr lang="zh-CN" altLang="zh-CN" dirty="0" smtClean="0"/>
              <a:t>指</a:t>
            </a:r>
            <a:r>
              <a:rPr lang="zh-CN" altLang="zh-CN" dirty="0"/>
              <a:t>调查对象自愿参加，成为样本中的一份子，向调查人员提供信息</a:t>
            </a:r>
            <a:r>
              <a:rPr lang="zh-CN" altLang="zh-CN" dirty="0" smtClean="0"/>
              <a:t>。</a:t>
            </a:r>
            <a:endParaRPr lang="en-US" altLang="zh-CN" dirty="0" smtClean="0"/>
          </a:p>
          <a:p>
            <a:r>
              <a:rPr lang="zh-CN" altLang="zh-CN" dirty="0" smtClean="0"/>
              <a:t>例如</a:t>
            </a:r>
            <a:r>
              <a:rPr lang="zh-CN" altLang="zh-CN" dirty="0"/>
              <a:t>，我们在做农村地区某一重大疾病的防控调查时，由于预先不知道哪些人患有该疾病，抽样总体是未知的，无法开展调查活动，这时就可以通过募集志愿者的方式获取自愿样本，以完成该项调查。</a:t>
            </a:r>
          </a:p>
          <a:p>
            <a:endParaRPr lang="zh-CN" altLang="en-US" dirty="0"/>
          </a:p>
        </p:txBody>
      </p:sp>
    </p:spTree>
    <p:extLst>
      <p:ext uri="{BB962C8B-B14F-4D97-AF65-F5344CB8AC3E}">
        <p14:creationId xmlns:p14="http://schemas.microsoft.com/office/powerpoint/2010/main" val="22066332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思考练习</a:t>
            </a:r>
            <a:endParaRPr lang="zh-CN" altLang="en-US"/>
          </a:p>
        </p:txBody>
      </p:sp>
      <p:sp>
        <p:nvSpPr>
          <p:cNvPr id="3" name="内容占位符 2"/>
          <p:cNvSpPr>
            <a:spLocks noGrp="1"/>
          </p:cNvSpPr>
          <p:nvPr>
            <p:ph idx="1"/>
          </p:nvPr>
        </p:nvSpPr>
        <p:spPr/>
        <p:txBody>
          <a:bodyPr/>
          <a:lstStyle/>
          <a:p>
            <a:r>
              <a:rPr lang="en-US" altLang="zh-CN" dirty="0" smtClean="0"/>
              <a:t>1. </a:t>
            </a:r>
            <a:r>
              <a:rPr lang="zh-CN" altLang="zh-CN" dirty="0"/>
              <a:t>某项目组受托进行某县农村集体经营性资产利用、收益、分配情况的调查工作。项目组计划在全县</a:t>
            </a:r>
            <a:r>
              <a:rPr lang="en-US" altLang="zh-CN" dirty="0"/>
              <a:t>300</a:t>
            </a:r>
            <a:r>
              <a:rPr lang="zh-CN" altLang="zh-CN" dirty="0"/>
              <a:t>个行政村中抽取</a:t>
            </a:r>
            <a:r>
              <a:rPr lang="en-US" altLang="zh-CN" dirty="0"/>
              <a:t>50</a:t>
            </a:r>
            <a:r>
              <a:rPr lang="zh-CN" altLang="zh-CN" dirty="0"/>
              <a:t>个村进行问卷调查。如果你是该项目负责人，你会选择哪种方式进行抽样？并具体阐述抽样过程。</a:t>
            </a:r>
          </a:p>
          <a:p>
            <a:r>
              <a:rPr lang="en-US" altLang="zh-CN" dirty="0" smtClean="0"/>
              <a:t>2</a:t>
            </a:r>
            <a:r>
              <a:rPr lang="en-US" altLang="zh-CN" dirty="0"/>
              <a:t>. </a:t>
            </a:r>
            <a:r>
              <a:rPr lang="zh-CN" altLang="zh-CN" dirty="0"/>
              <a:t>在一些研究论文中，你经常会看到</a:t>
            </a:r>
            <a:r>
              <a:rPr lang="en-US" altLang="zh-CN" dirty="0"/>
              <a:t>“</a:t>
            </a:r>
            <a:r>
              <a:rPr lang="zh-CN" altLang="zh-CN" dirty="0"/>
              <a:t>本文采取了随机抽样的方式选取样本</a:t>
            </a:r>
            <a:r>
              <a:rPr lang="en-US" altLang="zh-CN" dirty="0"/>
              <a:t>”</a:t>
            </a:r>
            <a:r>
              <a:rPr lang="zh-CN" altLang="zh-CN" dirty="0"/>
              <a:t>这样的一语带过的调查方法表述，对于这样的表述你有会有哪些基本判断？请给出相应理由。</a:t>
            </a:r>
          </a:p>
          <a:p>
            <a:endParaRPr lang="zh-CN" altLang="en-US" dirty="0"/>
          </a:p>
        </p:txBody>
      </p:sp>
    </p:spTree>
    <p:extLst>
      <p:ext uri="{BB962C8B-B14F-4D97-AF65-F5344CB8AC3E}">
        <p14:creationId xmlns:p14="http://schemas.microsoft.com/office/powerpoint/2010/main" val="19642417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nSpc>
                <a:spcPct val="150000"/>
              </a:lnSpc>
            </a:pPr>
            <a:r>
              <a:rPr lang="en-US" altLang="zh-CN"/>
              <a:t>2. 随机抽样的主要特点</a:t>
            </a:r>
          </a:p>
          <a:p>
            <a:pPr>
              <a:lnSpc>
                <a:spcPct val="150000"/>
              </a:lnSpc>
            </a:pPr>
            <a:r>
              <a:rPr lang="en-US" altLang="zh-CN"/>
              <a:t>调查对象是总体单位中的一部分,而不是全部,但也不是个别或少数几个单位;样本单位是按随机原则抽取的,而不是按照调查者的主观意愿进行选择或确定的;抽样调研的目的不仅仅是了解样本本身的情况,而是要通过样本来推断总体、说明总体。</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14144" y="367146"/>
            <a:ext cx="9997440" cy="4800600"/>
          </a:xfrm>
        </p:spPr>
        <p:txBody>
          <a:bodyPr>
            <a:noAutofit/>
          </a:bodyPr>
          <a:lstStyle/>
          <a:p>
            <a:r>
              <a:rPr lang="zh-CN" altLang="en-US" sz="2400" dirty="0"/>
              <a:t>（二）非随机抽样的概念和特点</a:t>
            </a:r>
          </a:p>
          <a:p>
            <a:r>
              <a:rPr lang="en-US" altLang="zh-CN" sz="2400" dirty="0"/>
              <a:t>1. </a:t>
            </a:r>
            <a:r>
              <a:rPr lang="zh-CN" altLang="en-US" sz="2400" dirty="0"/>
              <a:t>非随机抽样，是指抽样时并不遵循随机原则，而是依据研究者的主观意愿、判断、或方便与否来抽取调查对象的方法。</a:t>
            </a:r>
          </a:p>
          <a:p>
            <a:r>
              <a:rPr lang="en-US" altLang="zh-CN" sz="2400" dirty="0"/>
              <a:t>2. </a:t>
            </a:r>
            <a:r>
              <a:rPr lang="zh-CN" altLang="en-US" sz="2400" dirty="0"/>
              <a:t>非随机抽样的特点</a:t>
            </a:r>
          </a:p>
          <a:p>
            <a:r>
              <a:rPr lang="zh-CN" altLang="en-US" sz="2400" dirty="0"/>
              <a:t>优点：简单、快捷、经济，不需要样本框，就可以收集数据，应用空间还是比较大的。</a:t>
            </a:r>
          </a:p>
          <a:p>
            <a:r>
              <a:rPr lang="zh-CN" altLang="en-US" sz="2400" dirty="0"/>
              <a:t>局限：难以保证样本的代表性，不能计算抽样误差，且容易产生较大的系统性误差，因此，常常被用在研究的初期阶段或者探索性研究上。如果样本不够大，就不能用样本数据对总体情况进行推断。如果样本足够大，那么非随机抽样数据也可以被用来推断总体。</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5" name="内容占位符 4"/>
          <p:cNvSpPr>
            <a:spLocks noGrp="1"/>
          </p:cNvSpPr>
          <p:nvPr>
            <p:ph idx="1"/>
          </p:nvPr>
        </p:nvSpPr>
        <p:spPr>
          <a:xfrm>
            <a:off x="1913890" y="1447800"/>
            <a:ext cx="9997440" cy="5093970"/>
          </a:xfrm>
        </p:spPr>
        <p:txBody>
          <a:bodyPr>
            <a:normAutofit/>
          </a:bodyPr>
          <a:lstStyle/>
          <a:p>
            <a:r>
              <a:rPr lang="zh-CN" altLang="en-US"/>
              <a:t>二、目标总体和抽样总体</a:t>
            </a:r>
          </a:p>
          <a:p>
            <a:r>
              <a:rPr lang="zh-CN" altLang="en-US"/>
              <a:t>总体,是指所要调查研究对象的全体。</a:t>
            </a:r>
          </a:p>
          <a:p>
            <a:r>
              <a:rPr lang="zh-CN" altLang="en-US"/>
              <a:t>目标总体，是指所要研究对象的全体,是由所有性质相同的个体所组成的。组成总体的每个个体被称作总体单位。</a:t>
            </a:r>
          </a:p>
          <a:p>
            <a:r>
              <a:rPr lang="zh-CN" altLang="en-US"/>
              <a:t>抽样总体，是指从中抽取样本的总体。</a:t>
            </a:r>
          </a:p>
          <a:p>
            <a:r>
              <a:rPr lang="zh-CN" altLang="en-US"/>
              <a:t>通常情况下,抽样总体与目标总体应该是一致的,但是在实践中可能出现两者不一致的情况。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三、总体参数和统计量</a:t>
            </a:r>
          </a:p>
          <a:p>
            <a:r>
              <a:rPr lang="zh-CN" altLang="en-US"/>
              <a:t>（一）总体参数的概念和类型表达</a:t>
            </a:r>
          </a:p>
          <a:p>
            <a:r>
              <a:rPr lang="zh-CN" altLang="en-US"/>
              <a:t>在统计学中，总体的特征被称为参数，也可以说，参数是总体的某个特征值，是总体的某个特征的数量表现。只要确定了总体的范围，那么总体参数就客观存在了。</a:t>
            </a:r>
          </a:p>
          <a:p>
            <a:r>
              <a:rPr lang="zh-CN" altLang="en-US"/>
              <a:t>总体参数值是数据的理论值，是唯一确定的，但是是未知的，需要通过抽样调查的结果来对总体参数进行推断。</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1. 总体均值 ，也称作总体平均数。</a:t>
            </a:r>
          </a:p>
          <a:p>
            <a:r>
              <a:rPr lang="zh-CN" altLang="en-US"/>
              <a:t>2. 总体总值，也称作总体总量。</a:t>
            </a:r>
          </a:p>
          <a:p>
            <a:r>
              <a:rPr lang="en-US" altLang="zh-CN"/>
              <a:t>3. </a:t>
            </a:r>
            <a:r>
              <a:rPr lang="zh-CN" altLang="en-US"/>
              <a:t>总体比例，是指总体中具有某一特征的单位数量占总体数量的比例。</a:t>
            </a:r>
          </a:p>
          <a:p>
            <a:r>
              <a:rPr lang="en-US" altLang="zh-CN"/>
              <a:t>4. 总体比率，是指两个不同总体的总量值或者均值的比。</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（二）统计量的概念和类型表达</a:t>
            </a:r>
          </a:p>
          <a:p>
            <a:r>
              <a:rPr lang="zh-CN" altLang="en-US"/>
              <a:t>统计量，也叫估计量，是根据样本中个单位的变量值计算出的一个量，用于对总体参数的估计。</a:t>
            </a:r>
          </a:p>
          <a:p>
            <a:r>
              <a:rPr lang="zh-CN" altLang="en-US"/>
              <a:t>1. 均值估计，用样本均值作为总体均值的估计。</a:t>
            </a:r>
          </a:p>
          <a:p>
            <a:r>
              <a:rPr lang="zh-CN" altLang="en-US"/>
              <a:t>2. 总值估计，用样本均值乘以总体单位数而得。</a:t>
            </a:r>
          </a:p>
          <a:p>
            <a:r>
              <a:rPr lang="zh-CN" altLang="en-US"/>
              <a:t>3. 比例估计，用样本比例作为总体比例的估计。</a:t>
            </a:r>
          </a:p>
          <a:p>
            <a:r>
              <a:rPr lang="zh-CN" altLang="en-US"/>
              <a:t>4. 比率估计，用样本比率作为总体比率的估计。</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2781</Words>
  <Application>Microsoft Office PowerPoint</Application>
  <PresentationFormat>宽屏</PresentationFormat>
  <Paragraphs>139</Paragraphs>
  <Slides>34</Slides>
  <Notes>0</Notes>
  <HiddenSlides>0</HiddenSlides>
  <MMClips>0</MMClips>
  <ScaleCrop>false</ScaleCrop>
  <HeadingPairs>
    <vt:vector size="6" baseType="variant">
      <vt:variant>
        <vt:lpstr>已用的字体</vt:lpstr>
      </vt:variant>
      <vt:variant>
        <vt:i4>10</vt:i4>
      </vt:variant>
      <vt:variant>
        <vt:lpstr>主题</vt:lpstr>
      </vt:variant>
      <vt:variant>
        <vt:i4>5</vt:i4>
      </vt:variant>
      <vt:variant>
        <vt:lpstr>幻灯片标题</vt:lpstr>
      </vt:variant>
      <vt:variant>
        <vt:i4>34</vt:i4>
      </vt:variant>
    </vt:vector>
  </HeadingPairs>
  <TitlesOfParts>
    <vt:vector size="49" baseType="lpstr">
      <vt:lpstr>Gill Sans MT</vt:lpstr>
      <vt:lpstr>等线</vt:lpstr>
      <vt:lpstr>华文中宋</vt:lpstr>
      <vt:lpstr>宋体</vt:lpstr>
      <vt:lpstr>微软雅黑</vt:lpstr>
      <vt:lpstr>Arial</vt:lpstr>
      <vt:lpstr>Calibri</vt:lpstr>
      <vt:lpstr>Franklin Gothic Medium</vt:lpstr>
      <vt:lpstr>Verdana</vt:lpstr>
      <vt:lpstr>Wingdings 2</vt:lpstr>
      <vt:lpstr>Office 主题​​</vt:lpstr>
      <vt:lpstr>自定义设计方案</vt:lpstr>
      <vt:lpstr>1_Office 主题​​</vt:lpstr>
      <vt:lpstr>1_夏至</vt:lpstr>
      <vt:lpstr>2_Office 主题​​</vt:lpstr>
      <vt:lpstr>第5章  抽样调查类型</vt:lpstr>
      <vt:lpstr>PowerPoint 演示文稿</vt:lpstr>
      <vt:lpstr>第一节   抽样调查中的关键概念</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第二节  抽样的一般程序</vt:lpstr>
      <vt:lpstr>第三节 随机抽样的方法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第四节  非随机抽样的方法</vt:lpstr>
      <vt:lpstr>PowerPoint 演示文稿</vt:lpstr>
      <vt:lpstr>PowerPoint 演示文稿</vt:lpstr>
      <vt:lpstr>PowerPoint 演示文稿</vt:lpstr>
      <vt:lpstr>PowerPoint 演示文稿</vt:lpstr>
      <vt:lpstr>PowerPoint 演示文稿</vt:lpstr>
      <vt:lpstr>思考练习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kingsoft</dc:creator>
  <cp:lastModifiedBy>YARONG LU</cp:lastModifiedBy>
  <cp:revision>405</cp:revision>
  <dcterms:created xsi:type="dcterms:W3CDTF">2017-08-03T09:01:00Z</dcterms:created>
  <dcterms:modified xsi:type="dcterms:W3CDTF">2019-02-20T14:50:33Z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