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8" r:id="rId1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4" autoAdjust="0"/>
    <p:restoredTop sz="94660"/>
  </p:normalViewPr>
  <p:slideViewPr>
    <p:cSldViewPr snapToGrid="0">
      <p:cViewPr varScale="1">
        <p:scale>
          <a:sx n="67" d="100"/>
          <a:sy n="67" d="100"/>
        </p:scale>
        <p:origin x="72" y="11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FA02A-C2ED-4280-8D4C-3F5DD3D0B1E3}"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9C3-5550-464B-BF51-EA9B7472F6C9}" type="slidenum">
              <a:rPr lang="zh-CN" altLang="en-US" smtClean="0"/>
              <a:t>‹#›</a:t>
            </a:fld>
            <a:endParaRPr lang="zh-CN" altLang="en-US"/>
          </a:p>
        </p:txBody>
      </p:sp>
    </p:spTree>
    <p:extLst>
      <p:ext uri="{BB962C8B-B14F-4D97-AF65-F5344CB8AC3E}">
        <p14:creationId xmlns:p14="http://schemas.microsoft.com/office/powerpoint/2010/main" val="210839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359898"/>
            <a:ext cx="9875520" cy="1472184"/>
          </a:xfrm>
        </p:spPr>
        <p:txBody>
          <a:bodyPr anchor="b"/>
          <a:lstStyle>
            <a:lvl1pPr algn="l">
              <a:defRPr/>
            </a:lvl1pPr>
            <a:extLst/>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dirty="0" smtClean="0"/>
              <a:t>单击以编辑母版副标题样式</a:t>
            </a:r>
            <a:endParaRPr kumimoji="0" lang="en-US" dirty="0"/>
          </a:p>
        </p:txBody>
      </p:sp>
      <p:sp>
        <p:nvSpPr>
          <p:cNvPr id="7" name="日期占位符 6"/>
          <p:cNvSpPr>
            <a:spLocks noGrp="1"/>
          </p:cNvSpPr>
          <p:nvPr>
            <p:ph type="dt" sz="half" idx="10"/>
          </p:nvPr>
        </p:nvSpPr>
        <p:spPr/>
        <p:txBody>
          <a:bodyPr/>
          <a:lstStyle/>
          <a:p>
            <a:fld id="{294094CA-6A37-439C-83D6-0C98A435189B}" type="datetime1">
              <a:rPr lang="zh-CN" altLang="en-US" smtClean="0"/>
              <a:t>2019/2/21</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398041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A30A89D-0DB9-40F9-AD77-B8545A6AD33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2483560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40"/>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1"/>
            <a:ext cx="7416800" cy="5851525"/>
          </a:xfrm>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0ADD4BF-1595-4666-9A3C-9E7BD39ED91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020772980"/>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normAutofit/>
          </a:bodyPr>
          <a:lstStyle>
            <a:lvl1pPr marL="82296" indent="0">
              <a:lnSpc>
                <a:spcPct val="150000"/>
              </a:lnSpc>
              <a:buNone/>
              <a:defRPr sz="2400"/>
            </a:lvl1pPr>
            <a:lvl2pPr marL="402336" indent="0">
              <a:lnSpc>
                <a:spcPct val="150000"/>
              </a:lnSpc>
              <a:buNone/>
              <a:defRPr sz="2400"/>
            </a:lvl2pPr>
            <a:lvl3pPr marL="658368" indent="0">
              <a:lnSpc>
                <a:spcPct val="150000"/>
              </a:lnSpc>
              <a:buNone/>
              <a:defRPr sz="2400"/>
            </a:lvl3pPr>
            <a:lvl4pPr marL="923544" indent="0">
              <a:lnSpc>
                <a:spcPct val="150000"/>
              </a:lnSpc>
              <a:buNone/>
              <a:defRPr sz="2400"/>
            </a:lvl4pPr>
            <a:lvl5pPr marL="1115568" indent="0">
              <a:lnSpc>
                <a:spcPct val="150000"/>
              </a:lnSpc>
              <a:buNone/>
              <a:defRPr sz="2400"/>
            </a:lvl5pPr>
          </a:lstStyle>
          <a:p>
            <a:pPr lvl="0" eaLnBrk="1" latinLnBrk="0" hangingPunct="1"/>
            <a:r>
              <a:rPr lang="zh-CN" altLang="en-US" dirty="0" smtClean="0"/>
              <a:t>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27724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编辑母版文本样式</a:t>
            </a:r>
          </a:p>
        </p:txBody>
      </p:sp>
      <p:sp>
        <p:nvSpPr>
          <p:cNvPr id="4" name="日期占位符 3"/>
          <p:cNvSpPr>
            <a:spLocks noGrp="1"/>
          </p:cNvSpPr>
          <p:nvPr>
            <p:ph type="dt" sz="half" idx="10"/>
          </p:nvPr>
        </p:nvSpPr>
        <p:spPr/>
        <p:txBody>
          <a:bodyPr/>
          <a:lstStyle/>
          <a:p>
            <a:fld id="{8998794F-AB0D-41A4-85E6-F7BB0A9C960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64471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6DDEAC-1771-4EA6-8AAC-D4951998F70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71540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B03F9C6-84AD-464B-8174-451413D27830}"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15172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E01C14C9-2B44-45D3-BEDC-3E58B1D0C67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72352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日期占位符 1"/>
          <p:cNvSpPr>
            <a:spLocks noGrp="1"/>
          </p:cNvSpPr>
          <p:nvPr>
            <p:ph type="dt" sz="half" idx="10"/>
          </p:nvPr>
        </p:nvSpPr>
        <p:spPr/>
        <p:txBody>
          <a:bodyPr/>
          <a:lstStyle/>
          <a:p>
            <a:fld id="{BABF023F-6316-46EF-9D9D-7FD188B56D1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67659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编辑母版文本样式</a:t>
            </a:r>
          </a:p>
        </p:txBody>
      </p:sp>
      <p:sp>
        <p:nvSpPr>
          <p:cNvPr id="4" name="内容占位符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E561DDC-E73D-47FF-A3F3-3AC97D362200}"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81458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1818EC7B-E9AD-413F-83EC-5253FA277BC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编辑母版文本样式</a:t>
            </a:r>
          </a:p>
        </p:txBody>
      </p:sp>
    </p:spTree>
    <p:extLst>
      <p:ext uri="{BB962C8B-B14F-4D97-AF65-F5344CB8AC3E}">
        <p14:creationId xmlns:p14="http://schemas.microsoft.com/office/powerpoint/2010/main" val="240314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同心圆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矩形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ADD4BF-1595-4666-9A3C-9E7BD39ED918}" type="datetime1">
              <a:rPr lang="zh-CN" altLang="en-US" smtClean="0"/>
              <a:t>2019/2/21</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4BDE1-C546-4AFB-B9D6-91D5B60988D6}"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610750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zh-CN" dirty="0" smtClean="0">
                <a:effectLst/>
              </a:rPr>
              <a:t>第</a:t>
            </a:r>
            <a:r>
              <a:rPr lang="en-US" altLang="zh-CN" dirty="0" smtClean="0">
                <a:effectLst/>
              </a:rPr>
              <a:t>12</a:t>
            </a:r>
            <a:r>
              <a:rPr lang="zh-CN" altLang="zh-CN" dirty="0" smtClean="0">
                <a:effectLst/>
              </a:rPr>
              <a:t>章</a:t>
            </a:r>
            <a:r>
              <a:rPr lang="en-US" altLang="zh-CN" dirty="0" smtClean="0">
                <a:effectLst/>
              </a:rPr>
              <a:t>  </a:t>
            </a:r>
            <a:r>
              <a:rPr lang="zh-CN" altLang="en-US" dirty="0">
                <a:effectLst/>
              </a:rPr>
              <a:t>参与式</a:t>
            </a:r>
            <a:r>
              <a:rPr lang="zh-CN" altLang="en-US" dirty="0" smtClean="0">
                <a:effectLst/>
              </a:rPr>
              <a:t>调查</a:t>
            </a:r>
            <a:r>
              <a:rPr lang="zh-CN" altLang="zh-CN" dirty="0" smtClean="0">
                <a:effectLst/>
              </a:rPr>
              <a:t>法</a:t>
            </a:r>
            <a:endParaRPr lang="zh-CN" altLang="en-US" dirty="0"/>
          </a:p>
        </p:txBody>
      </p:sp>
      <p:sp>
        <p:nvSpPr>
          <p:cNvPr id="3" name="副标题 2"/>
          <p:cNvSpPr>
            <a:spLocks noGrp="1"/>
          </p:cNvSpPr>
          <p:nvPr>
            <p:ph type="subTitle" idx="1"/>
          </p:nvPr>
        </p:nvSpPr>
        <p:spPr>
          <a:xfrm>
            <a:off x="1910080" y="2200274"/>
            <a:ext cx="9875520" cy="3529013"/>
          </a:xfrm>
        </p:spPr>
        <p:txBody>
          <a:bodyPr/>
          <a:lstStyle/>
          <a:p>
            <a:pPr>
              <a:lnSpc>
                <a:spcPct val="150000"/>
              </a:lnSpc>
            </a:pPr>
            <a:r>
              <a:rPr lang="zh-CN" altLang="zh-CN" dirty="0">
                <a:latin typeface="+mn-ea"/>
              </a:rPr>
              <a:t>第一节　</a:t>
            </a:r>
            <a:r>
              <a:rPr lang="zh-CN" altLang="en-US" dirty="0" smtClean="0">
                <a:latin typeface="+mn-ea"/>
              </a:rPr>
              <a:t>参与式调查的概念和层次</a:t>
            </a:r>
            <a:endParaRPr lang="en-US" altLang="zh-CN" dirty="0" smtClean="0">
              <a:latin typeface="+mn-ea"/>
            </a:endParaRPr>
          </a:p>
          <a:p>
            <a:pPr>
              <a:lnSpc>
                <a:spcPct val="150000"/>
              </a:lnSpc>
            </a:pPr>
            <a:r>
              <a:rPr lang="zh-CN" altLang="zh-CN" dirty="0" smtClean="0">
                <a:latin typeface="+mn-ea"/>
              </a:rPr>
              <a:t>第二</a:t>
            </a:r>
            <a:r>
              <a:rPr lang="zh-CN" altLang="zh-CN" dirty="0">
                <a:latin typeface="+mn-ea"/>
              </a:rPr>
              <a:t>节　</a:t>
            </a:r>
            <a:r>
              <a:rPr lang="zh-CN" altLang="en-US" dirty="0" smtClean="0">
                <a:latin typeface="+mn-ea"/>
              </a:rPr>
              <a:t>参与式调查的原则</a:t>
            </a:r>
            <a:r>
              <a:rPr lang="zh-CN" altLang="en-US" smtClean="0">
                <a:latin typeface="+mn-ea"/>
              </a:rPr>
              <a:t>和</a:t>
            </a:r>
            <a:r>
              <a:rPr lang="zh-CN" altLang="en-US" smtClean="0">
                <a:latin typeface="+mn-ea"/>
              </a:rPr>
              <a:t>工具</a:t>
            </a:r>
            <a:endParaRPr lang="en-US" altLang="zh-CN" dirty="0" smtClean="0">
              <a:latin typeface="+mn-ea"/>
            </a:endParaRPr>
          </a:p>
        </p:txBody>
      </p:sp>
      <p:sp>
        <p:nvSpPr>
          <p:cNvPr id="4" name="日期占位符 3"/>
          <p:cNvSpPr>
            <a:spLocks noGrp="1"/>
          </p:cNvSpPr>
          <p:nvPr>
            <p:ph type="dt" sz="half" idx="10"/>
          </p:nvPr>
        </p:nvSpPr>
        <p:spPr/>
        <p:txBody>
          <a:bodyPr/>
          <a:lstStyle/>
          <a:p>
            <a:fld id="{D1DDEDC9-2E16-4F31-AAAA-9DDAC301F16F}" type="datetime1">
              <a:rPr lang="zh-CN" altLang="en-US" smtClean="0"/>
              <a:t>2019/2/21</a:t>
            </a:fld>
            <a:endParaRPr lang="zh-CN" altLang="en-US"/>
          </a:p>
        </p:txBody>
      </p:sp>
    </p:spTree>
    <p:extLst>
      <p:ext uri="{BB962C8B-B14F-4D97-AF65-F5344CB8AC3E}">
        <p14:creationId xmlns:p14="http://schemas.microsoft.com/office/powerpoint/2010/main" val="18802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lstStyle/>
          <a:p>
            <a:r>
              <a:rPr lang="zh-CN" altLang="zh-CN" dirty="0"/>
              <a:t>参与式调查方法最早是由联合国在发展中国家进行农业技术推广和服务中所使用的一种收集当地信息资料的方法。参与式调查方法通常应用在农业技术推广、农村社区建设和项目推进等方面。</a:t>
            </a: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771704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smtClean="0">
                <a:effectLst/>
              </a:rPr>
              <a:t>第一</a:t>
            </a:r>
            <a:r>
              <a:rPr lang="zh-CN" altLang="zh-CN" dirty="0">
                <a:effectLst/>
              </a:rPr>
              <a:t>节　</a:t>
            </a:r>
            <a:r>
              <a:rPr lang="zh-CN" altLang="en-US" dirty="0" smtClean="0">
                <a:effectLst/>
              </a:rPr>
              <a:t>参与式调查的概念和层次</a:t>
            </a:r>
            <a:endParaRPr lang="zh-CN" altLang="en-US" dirty="0"/>
          </a:p>
        </p:txBody>
      </p:sp>
      <p:sp>
        <p:nvSpPr>
          <p:cNvPr id="3" name="内容占位符 2"/>
          <p:cNvSpPr>
            <a:spLocks noGrp="1"/>
          </p:cNvSpPr>
          <p:nvPr>
            <p:ph idx="1"/>
          </p:nvPr>
        </p:nvSpPr>
        <p:spPr>
          <a:xfrm>
            <a:off x="1799844" y="1417638"/>
            <a:ext cx="9997440" cy="5197474"/>
          </a:xfrm>
        </p:spPr>
        <p:txBody>
          <a:bodyPr>
            <a:normAutofit fontScale="85000" lnSpcReduction="20000"/>
          </a:bodyPr>
          <a:lstStyle/>
          <a:p>
            <a:pPr>
              <a:lnSpc>
                <a:spcPct val="170000"/>
              </a:lnSpc>
            </a:pPr>
            <a:r>
              <a:rPr lang="zh-CN" altLang="zh-CN" dirty="0">
                <a:latin typeface="+mn-ea"/>
              </a:rPr>
              <a:t>一、参与式调查的概念</a:t>
            </a:r>
          </a:p>
          <a:p>
            <a:pPr>
              <a:lnSpc>
                <a:spcPct val="170000"/>
              </a:lnSpc>
            </a:pPr>
            <a:r>
              <a:rPr lang="en-US" altLang="zh-CN" dirty="0">
                <a:latin typeface="+mn-ea"/>
              </a:rPr>
              <a:t>(</a:t>
            </a:r>
            <a:r>
              <a:rPr lang="zh-CN" altLang="zh-CN" dirty="0">
                <a:latin typeface="+mn-ea"/>
              </a:rPr>
              <a:t>一</a:t>
            </a:r>
            <a:r>
              <a:rPr lang="en-US" altLang="zh-CN" dirty="0">
                <a:latin typeface="+mn-ea"/>
              </a:rPr>
              <a:t>)</a:t>
            </a:r>
            <a:r>
              <a:rPr lang="zh-CN" altLang="zh-CN" dirty="0">
                <a:latin typeface="+mn-ea"/>
              </a:rPr>
              <a:t>参与</a:t>
            </a:r>
          </a:p>
          <a:p>
            <a:pPr>
              <a:lnSpc>
                <a:spcPct val="170000"/>
              </a:lnSpc>
            </a:pPr>
            <a:r>
              <a:rPr lang="zh-CN" altLang="zh-CN" dirty="0">
                <a:latin typeface="+mn-ea"/>
              </a:rPr>
              <a:t>参与是指在推进项目或事件的调查研究活动中</a:t>
            </a:r>
            <a:r>
              <a:rPr lang="en-US" altLang="zh-CN" dirty="0">
                <a:latin typeface="+mn-ea"/>
              </a:rPr>
              <a:t>,</a:t>
            </a:r>
            <a:r>
              <a:rPr lang="zh-CN" altLang="zh-CN" dirty="0">
                <a:latin typeface="+mn-ea"/>
              </a:rPr>
              <a:t>项目或者事件的利益相关者对项目或者事件的设计、分析、实施、监督、利益分享等方面的介入</a:t>
            </a:r>
            <a:r>
              <a:rPr lang="en-US" altLang="zh-CN" dirty="0">
                <a:latin typeface="+mn-ea"/>
              </a:rPr>
              <a:t>,</a:t>
            </a:r>
            <a:r>
              <a:rPr lang="zh-CN" altLang="zh-CN" dirty="0">
                <a:latin typeface="+mn-ea"/>
              </a:rPr>
              <a:t>即可以成为参与。参与可以分为主动参与和被动参与。在农村社区发展或农业技术推广中</a:t>
            </a:r>
            <a:r>
              <a:rPr lang="en-US" altLang="zh-CN" dirty="0">
                <a:latin typeface="+mn-ea"/>
              </a:rPr>
              <a:t>,</a:t>
            </a:r>
            <a:r>
              <a:rPr lang="zh-CN" altLang="zh-CN" dirty="0">
                <a:latin typeface="+mn-ea"/>
              </a:rPr>
              <a:t>参与既是目的</a:t>
            </a:r>
            <a:r>
              <a:rPr lang="en-US" altLang="zh-CN" dirty="0">
                <a:latin typeface="+mn-ea"/>
              </a:rPr>
              <a:t>,</a:t>
            </a:r>
            <a:r>
              <a:rPr lang="zh-CN" altLang="zh-CN" dirty="0">
                <a:latin typeface="+mn-ea"/>
              </a:rPr>
              <a:t>也是手段</a:t>
            </a:r>
            <a:r>
              <a:rPr lang="zh-CN" altLang="zh-CN" dirty="0" smtClean="0">
                <a:latin typeface="+mn-ea"/>
              </a:rPr>
              <a:t>。</a:t>
            </a:r>
            <a:endParaRPr lang="en-US" altLang="zh-CN" dirty="0" smtClean="0">
              <a:latin typeface="+mn-ea"/>
            </a:endParaRPr>
          </a:p>
          <a:p>
            <a:pPr>
              <a:lnSpc>
                <a:spcPct val="170000"/>
              </a:lnSpc>
            </a:pPr>
            <a:r>
              <a:rPr lang="en-US" altLang="zh-CN" dirty="0">
                <a:latin typeface="+mn-ea"/>
              </a:rPr>
              <a:t>(</a:t>
            </a:r>
            <a:r>
              <a:rPr lang="zh-CN" altLang="zh-CN" dirty="0">
                <a:latin typeface="+mn-ea"/>
              </a:rPr>
              <a:t>二</a:t>
            </a:r>
            <a:r>
              <a:rPr lang="en-US" altLang="zh-CN" dirty="0">
                <a:latin typeface="+mn-ea"/>
              </a:rPr>
              <a:t>)</a:t>
            </a:r>
            <a:r>
              <a:rPr lang="zh-CN" altLang="zh-CN" dirty="0">
                <a:latin typeface="+mn-ea"/>
              </a:rPr>
              <a:t>参与式调查方法</a:t>
            </a:r>
          </a:p>
          <a:p>
            <a:pPr>
              <a:lnSpc>
                <a:spcPct val="170000"/>
              </a:lnSpc>
            </a:pPr>
            <a:r>
              <a:rPr lang="zh-CN" altLang="zh-CN" dirty="0">
                <a:latin typeface="+mn-ea"/>
              </a:rPr>
              <a:t>参与式调查方法是指遵循一定的调查原则</a:t>
            </a:r>
            <a:r>
              <a:rPr lang="en-US" altLang="zh-CN" dirty="0">
                <a:latin typeface="+mn-ea"/>
              </a:rPr>
              <a:t>,</a:t>
            </a:r>
            <a:r>
              <a:rPr lang="zh-CN" altLang="zh-CN" dirty="0">
                <a:latin typeface="+mn-ea"/>
              </a:rPr>
              <a:t>利用一系列的调查工具和技术</a:t>
            </a:r>
            <a:r>
              <a:rPr lang="en-US" altLang="zh-CN" dirty="0">
                <a:latin typeface="+mn-ea"/>
              </a:rPr>
              <a:t>,</a:t>
            </a:r>
            <a:r>
              <a:rPr lang="zh-CN" altLang="zh-CN" dirty="0">
                <a:latin typeface="+mn-ea"/>
              </a:rPr>
              <a:t>让被调查地区的社区和农民参与到当地信息的收集中来</a:t>
            </a:r>
            <a:r>
              <a:rPr lang="en-US" altLang="zh-CN" dirty="0">
                <a:latin typeface="+mn-ea"/>
              </a:rPr>
              <a:t>,</a:t>
            </a:r>
            <a:r>
              <a:rPr lang="zh-CN" altLang="zh-CN" dirty="0">
                <a:latin typeface="+mn-ea"/>
              </a:rPr>
              <a:t>从而不仅使调查者达到调查目的</a:t>
            </a:r>
            <a:r>
              <a:rPr lang="en-US" altLang="zh-CN" dirty="0">
                <a:latin typeface="+mn-ea"/>
              </a:rPr>
              <a:t>,</a:t>
            </a:r>
            <a:r>
              <a:rPr lang="zh-CN" altLang="zh-CN" dirty="0">
                <a:latin typeface="+mn-ea"/>
              </a:rPr>
              <a:t>而且使当地社区和农民也对自身有了进一步的认识</a:t>
            </a:r>
            <a:r>
              <a:rPr lang="en-US" altLang="zh-CN" dirty="0">
                <a:latin typeface="+mn-ea"/>
              </a:rPr>
              <a:t>,</a:t>
            </a:r>
            <a:r>
              <a:rPr lang="zh-CN" altLang="zh-CN" dirty="0">
                <a:latin typeface="+mn-ea"/>
              </a:rPr>
              <a:t>并在随后的项目计划推进中进一步发挥参与者的作用的方法。</a:t>
            </a:r>
          </a:p>
          <a:p>
            <a:endParaRPr lang="zh-CN" altLang="zh-CN" dirty="0"/>
          </a:p>
          <a:p>
            <a:endParaRPr lang="zh-CN" altLang="zh-CN" dirty="0"/>
          </a:p>
          <a:p>
            <a:endParaRPr lang="zh-CN" altLang="en-US" dirty="0">
              <a:latin typeface="+mn-ea"/>
            </a:endParaRP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146871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96070"/>
            <a:ext cx="9997440" cy="5040312"/>
          </a:xfrm>
        </p:spPr>
        <p:txBody>
          <a:bodyPr>
            <a:normAutofit/>
          </a:bodyPr>
          <a:lstStyle/>
          <a:p>
            <a:r>
              <a:rPr lang="zh-CN" altLang="zh-CN" dirty="0"/>
              <a:t>二、参与式调查中的主体</a:t>
            </a:r>
          </a:p>
          <a:p>
            <a:r>
              <a:rPr lang="zh-CN" altLang="zh-CN" dirty="0"/>
              <a:t>参与式调查中的主体主要包括两部分</a:t>
            </a:r>
            <a:r>
              <a:rPr lang="en-US" altLang="zh-CN" dirty="0"/>
              <a:t>:</a:t>
            </a:r>
            <a:r>
              <a:rPr lang="zh-CN" altLang="zh-CN" dirty="0"/>
              <a:t>外来者和当地人。外来者主要指调查活动、项目推进中的调查者、专家、技术推广和服务人员、政府官员、非政府组织成员、志愿者等等。当地人主要指调查对象或被调查地区的农民、社区中的弱势人群等。</a:t>
            </a:r>
          </a:p>
          <a:p>
            <a:endParaRPr lang="en-US" altLang="zh-CN" dirty="0" smtClean="0"/>
          </a:p>
          <a:p>
            <a:endParaRPr lang="en-US" altLang="zh-CN" dirty="0"/>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graphicFrame>
        <p:nvGraphicFramePr>
          <p:cNvPr id="6" name="表格 5"/>
          <p:cNvGraphicFramePr>
            <a:graphicFrameLocks noGrp="1"/>
          </p:cNvGraphicFramePr>
          <p:nvPr>
            <p:extLst>
              <p:ext uri="{D42A27DB-BD31-4B8C-83A1-F6EECF244321}">
                <p14:modId xmlns:p14="http://schemas.microsoft.com/office/powerpoint/2010/main" val="3164319345"/>
              </p:ext>
            </p:extLst>
          </p:nvPr>
        </p:nvGraphicFramePr>
        <p:xfrm>
          <a:off x="3117850" y="3514726"/>
          <a:ext cx="6383339" cy="2647948"/>
        </p:xfrm>
        <a:graphic>
          <a:graphicData uri="http://schemas.openxmlformats.org/drawingml/2006/table">
            <a:tbl>
              <a:tblPr firstRow="1" firstCol="1" bandRow="1"/>
              <a:tblGrid>
                <a:gridCol w="2005715">
                  <a:extLst>
                    <a:ext uri="{9D8B030D-6E8A-4147-A177-3AD203B41FA5}">
                      <a16:colId xmlns:a16="http://schemas.microsoft.com/office/drawing/2014/main" val="2678171530"/>
                    </a:ext>
                  </a:extLst>
                </a:gridCol>
                <a:gridCol w="2005715">
                  <a:extLst>
                    <a:ext uri="{9D8B030D-6E8A-4147-A177-3AD203B41FA5}">
                      <a16:colId xmlns:a16="http://schemas.microsoft.com/office/drawing/2014/main" val="1007299924"/>
                    </a:ext>
                  </a:extLst>
                </a:gridCol>
                <a:gridCol w="2371909">
                  <a:extLst>
                    <a:ext uri="{9D8B030D-6E8A-4147-A177-3AD203B41FA5}">
                      <a16:colId xmlns:a16="http://schemas.microsoft.com/office/drawing/2014/main" val="1059856223"/>
                    </a:ext>
                  </a:extLst>
                </a:gridCol>
              </a:tblGrid>
              <a:tr h="661987">
                <a:tc gridSpan="3">
                  <a:txBody>
                    <a:bodyPr/>
                    <a:lstStyle/>
                    <a:p>
                      <a:pPr algn="ctr">
                        <a:lnSpc>
                          <a:spcPts val="1350"/>
                        </a:lnSpc>
                        <a:spcAft>
                          <a:spcPts val="0"/>
                        </a:spcAft>
                      </a:pPr>
                      <a:r>
                        <a:rPr lang="zh-CN" altLang="en-US" sz="1800" dirty="0" smtClean="0">
                          <a:solidFill>
                            <a:srgbClr val="000000"/>
                          </a:solidFill>
                          <a:effectLst/>
                          <a:latin typeface="+mn-ea"/>
                          <a:ea typeface="+mn-ea"/>
                          <a:cs typeface="Times New Roman" panose="02020603050405020304" pitchFamily="18" charset="0"/>
                        </a:rPr>
                        <a:t>外来者的当地人之间的知识结构</a:t>
                      </a:r>
                      <a:endParaRPr lang="zh-CN" sz="18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350"/>
                        </a:lnSpc>
                        <a:spcAft>
                          <a:spcPts val="0"/>
                        </a:spcAft>
                      </a:pPr>
                      <a:endParaRPr lang="zh-CN" sz="18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ctr">
                        <a:lnSpc>
                          <a:spcPts val="1350"/>
                        </a:lnSpc>
                        <a:spcAft>
                          <a:spcPts val="0"/>
                        </a:spcAft>
                      </a:pPr>
                      <a:endParaRPr lang="zh-CN" sz="18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39219243"/>
                  </a:ext>
                </a:extLst>
              </a:tr>
              <a:tr h="661987">
                <a:tc>
                  <a:txBody>
                    <a:bodyPr/>
                    <a:lstStyle/>
                    <a:p>
                      <a:pPr algn="ctr">
                        <a:lnSpc>
                          <a:spcPts val="1350"/>
                        </a:lnSpc>
                        <a:spcAft>
                          <a:spcPts val="0"/>
                        </a:spcAft>
                      </a:pPr>
                      <a:r>
                        <a:rPr lang="en-US" sz="1800" dirty="0">
                          <a:solidFill>
                            <a:srgbClr val="000000"/>
                          </a:solidFill>
                          <a:effectLst/>
                          <a:latin typeface="+mn-ea"/>
                          <a:ea typeface="+mn-ea"/>
                          <a:cs typeface="Times New Roman" panose="02020603050405020304" pitchFamily="18" charset="0"/>
                        </a:rPr>
                        <a:t> </a:t>
                      </a:r>
                      <a:endParaRPr lang="zh-CN" sz="1800" dirty="0">
                        <a:solidFill>
                          <a:srgbClr val="000000"/>
                        </a:solidFill>
                        <a:effectLst/>
                        <a:latin typeface="+mn-ea"/>
                        <a:ea typeface="+mn-ea"/>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dirty="0">
                          <a:solidFill>
                            <a:srgbClr val="000000"/>
                          </a:solidFill>
                          <a:effectLst/>
                          <a:latin typeface="+mn-ea"/>
                          <a:ea typeface="+mn-ea"/>
                          <a:cs typeface="Times New Roman" panose="02020603050405020304" pitchFamily="18" charset="0"/>
                        </a:rPr>
                        <a:t>外来者知道的知识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dirty="0">
                          <a:solidFill>
                            <a:srgbClr val="000000"/>
                          </a:solidFill>
                          <a:effectLst/>
                          <a:latin typeface="+mn-ea"/>
                          <a:ea typeface="+mn-ea"/>
                          <a:cs typeface="Times New Roman" panose="02020603050405020304" pitchFamily="18" charset="0"/>
                        </a:rPr>
                        <a:t>外来者不知道的知识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8734448"/>
                  </a:ext>
                </a:extLst>
              </a:tr>
              <a:tr h="661987">
                <a:tc>
                  <a:txBody>
                    <a:bodyPr/>
                    <a:lstStyle/>
                    <a:p>
                      <a:pPr algn="ctr">
                        <a:lnSpc>
                          <a:spcPts val="1350"/>
                        </a:lnSpc>
                        <a:spcAft>
                          <a:spcPts val="0"/>
                        </a:spcAft>
                      </a:pPr>
                      <a:r>
                        <a:rPr lang="zh-CN" sz="1800">
                          <a:solidFill>
                            <a:srgbClr val="000000"/>
                          </a:solidFill>
                          <a:effectLst/>
                          <a:latin typeface="+mn-ea"/>
                          <a:ea typeface="+mn-ea"/>
                          <a:cs typeface="Times New Roman" panose="02020603050405020304" pitchFamily="18" charset="0"/>
                        </a:rPr>
                        <a:t>当地人知道的知识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a:solidFill>
                            <a:srgbClr val="000000"/>
                          </a:solidFill>
                          <a:effectLst/>
                          <a:latin typeface="+mn-ea"/>
                          <a:ea typeface="+mn-ea"/>
                          <a:cs typeface="Times New Roman" panose="02020603050405020304" pitchFamily="18" charset="0"/>
                        </a:rPr>
                        <a:t>常识性知识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dirty="0">
                          <a:solidFill>
                            <a:srgbClr val="000000"/>
                          </a:solidFill>
                          <a:effectLst/>
                          <a:latin typeface="+mn-ea"/>
                          <a:ea typeface="+mn-ea"/>
                          <a:cs typeface="Times New Roman" panose="02020603050405020304" pitchFamily="18" charset="0"/>
                        </a:rPr>
                        <a:t>本土知识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438366"/>
                  </a:ext>
                </a:extLst>
              </a:tr>
              <a:tr h="661987">
                <a:tc>
                  <a:txBody>
                    <a:bodyPr/>
                    <a:lstStyle/>
                    <a:p>
                      <a:pPr algn="ctr">
                        <a:lnSpc>
                          <a:spcPts val="1350"/>
                        </a:lnSpc>
                        <a:spcAft>
                          <a:spcPts val="0"/>
                        </a:spcAft>
                      </a:pPr>
                      <a:r>
                        <a:rPr lang="zh-CN" sz="1800">
                          <a:solidFill>
                            <a:srgbClr val="000000"/>
                          </a:solidFill>
                          <a:effectLst/>
                          <a:latin typeface="+mn-ea"/>
                          <a:ea typeface="+mn-ea"/>
                          <a:cs typeface="Times New Roman" panose="02020603050405020304" pitchFamily="18" charset="0"/>
                        </a:rPr>
                        <a:t>当地人不知道的知识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a:solidFill>
                            <a:srgbClr val="000000"/>
                          </a:solidFill>
                          <a:effectLst/>
                          <a:latin typeface="+mn-ea"/>
                          <a:ea typeface="+mn-ea"/>
                          <a:cs typeface="Times New Roman" panose="02020603050405020304" pitchFamily="18" charset="0"/>
                        </a:rPr>
                        <a:t>专家知识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350"/>
                        </a:lnSpc>
                        <a:spcAft>
                          <a:spcPts val="0"/>
                        </a:spcAft>
                      </a:pPr>
                      <a:r>
                        <a:rPr lang="zh-CN" sz="1800" dirty="0">
                          <a:solidFill>
                            <a:srgbClr val="000000"/>
                          </a:solidFill>
                          <a:effectLst/>
                          <a:latin typeface="+mn-ea"/>
                          <a:ea typeface="+mn-ea"/>
                          <a:cs typeface="Times New Roman" panose="02020603050405020304" pitchFamily="18" charset="0"/>
                        </a:rPr>
                        <a:t>待探索性的知识</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50447536"/>
                  </a:ext>
                </a:extLst>
              </a:tr>
            </a:tbl>
          </a:graphicData>
        </a:graphic>
      </p:graphicFrame>
    </p:spTree>
    <p:extLst>
      <p:ext uri="{BB962C8B-B14F-4D97-AF65-F5344CB8AC3E}">
        <p14:creationId xmlns:p14="http://schemas.microsoft.com/office/powerpoint/2010/main" val="1289587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r>
              <a:rPr lang="zh-CN" altLang="zh-CN" dirty="0"/>
              <a:t>三、参与式调查中的参与形式和程度</a:t>
            </a:r>
          </a:p>
          <a:p>
            <a:endParaRPr lang="zh-CN" altLang="zh-CN"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pic>
        <p:nvPicPr>
          <p:cNvPr id="10" name="图片 9"/>
          <p:cNvPicPr>
            <a:picLocks noChangeAspect="1"/>
          </p:cNvPicPr>
          <p:nvPr/>
        </p:nvPicPr>
        <p:blipFill rotWithShape="1">
          <a:blip r:embed="rId2"/>
          <a:srcRect b="6722"/>
          <a:stretch/>
        </p:blipFill>
        <p:spPr>
          <a:xfrm>
            <a:off x="3029734" y="2528216"/>
            <a:ext cx="5728503" cy="3172497"/>
          </a:xfrm>
          <a:prstGeom prst="rect">
            <a:avLst/>
          </a:prstGeom>
          <a:ln>
            <a:solidFill>
              <a:schemeClr val="tx2"/>
            </a:solidFill>
          </a:ln>
        </p:spPr>
      </p:pic>
    </p:spTree>
    <p:extLst>
      <p:ext uri="{BB962C8B-B14F-4D97-AF65-F5344CB8AC3E}">
        <p14:creationId xmlns:p14="http://schemas.microsoft.com/office/powerpoint/2010/main" val="2692261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第二节　参与式调查的原则和</a:t>
            </a:r>
            <a:r>
              <a:rPr lang="zh-CN" altLang="zh-CN" dirty="0" smtClean="0">
                <a:effectLst/>
              </a:rPr>
              <a:t>工具</a:t>
            </a:r>
            <a:endParaRPr lang="zh-CN" altLang="en-US" dirty="0"/>
          </a:p>
        </p:txBody>
      </p:sp>
      <p:sp>
        <p:nvSpPr>
          <p:cNvPr id="3" name="内容占位符 2"/>
          <p:cNvSpPr>
            <a:spLocks noGrp="1"/>
          </p:cNvSpPr>
          <p:nvPr>
            <p:ph idx="1"/>
          </p:nvPr>
        </p:nvSpPr>
        <p:spPr/>
        <p:txBody>
          <a:bodyPr>
            <a:normAutofit/>
          </a:bodyPr>
          <a:lstStyle/>
          <a:p>
            <a:r>
              <a:rPr lang="zh-CN" altLang="zh-CN" dirty="0"/>
              <a:t>一、参与式调查的</a:t>
            </a:r>
            <a:r>
              <a:rPr lang="zh-CN" altLang="zh-CN" dirty="0" smtClean="0"/>
              <a:t>原则</a:t>
            </a:r>
            <a:endParaRPr lang="en-US" altLang="zh-CN" dirty="0" smtClean="0"/>
          </a:p>
          <a:p>
            <a:r>
              <a:rPr lang="en-US" altLang="zh-CN" dirty="0"/>
              <a:t>(</a:t>
            </a:r>
            <a:r>
              <a:rPr lang="zh-CN" altLang="zh-CN" dirty="0"/>
              <a:t>一</a:t>
            </a:r>
            <a:r>
              <a:rPr lang="en-US" altLang="zh-CN" dirty="0"/>
              <a:t>)</a:t>
            </a:r>
            <a:r>
              <a:rPr lang="zh-CN" altLang="zh-CN" dirty="0"/>
              <a:t>协助</a:t>
            </a:r>
          </a:p>
          <a:p>
            <a:r>
              <a:rPr lang="en-US" altLang="zh-CN" dirty="0" smtClean="0"/>
              <a:t>(</a:t>
            </a:r>
            <a:r>
              <a:rPr lang="zh-CN" altLang="zh-CN" dirty="0"/>
              <a:t>二</a:t>
            </a:r>
            <a:r>
              <a:rPr lang="en-US" altLang="zh-CN" dirty="0"/>
              <a:t>)</a:t>
            </a:r>
            <a:r>
              <a:rPr lang="zh-CN" altLang="zh-CN" dirty="0"/>
              <a:t>灵活</a:t>
            </a:r>
          </a:p>
          <a:p>
            <a:r>
              <a:rPr lang="en-US" altLang="zh-CN" dirty="0" smtClean="0"/>
              <a:t>(</a:t>
            </a:r>
            <a:r>
              <a:rPr lang="zh-CN" altLang="zh-CN" dirty="0"/>
              <a:t>三</a:t>
            </a:r>
            <a:r>
              <a:rPr lang="en-US" altLang="zh-CN" dirty="0"/>
              <a:t>)</a:t>
            </a:r>
            <a:r>
              <a:rPr lang="zh-CN" altLang="zh-CN" dirty="0"/>
              <a:t>反思</a:t>
            </a:r>
          </a:p>
          <a:p>
            <a:r>
              <a:rPr lang="en-US" altLang="zh-CN" dirty="0" smtClean="0"/>
              <a:t>(</a:t>
            </a:r>
            <a:r>
              <a:rPr lang="zh-CN" altLang="zh-CN" dirty="0"/>
              <a:t>四</a:t>
            </a:r>
            <a:r>
              <a:rPr lang="en-US" altLang="zh-CN" dirty="0"/>
              <a:t>)</a:t>
            </a:r>
            <a:r>
              <a:rPr lang="zh-CN" altLang="zh-CN" dirty="0"/>
              <a:t>分享</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52194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a:xfrm>
            <a:off x="1914144" y="571500"/>
            <a:ext cx="9997440" cy="5929313"/>
          </a:xfrm>
        </p:spPr>
        <p:txBody>
          <a:bodyPr>
            <a:normAutofit fontScale="77500" lnSpcReduction="20000"/>
          </a:bodyPr>
          <a:lstStyle/>
          <a:p>
            <a:pPr>
              <a:lnSpc>
                <a:spcPct val="170000"/>
              </a:lnSpc>
            </a:pPr>
            <a:r>
              <a:rPr lang="zh-CN" altLang="zh-CN" dirty="0">
                <a:latin typeface="+mn-ea"/>
              </a:rPr>
              <a:t>二、参与式调查的工具</a:t>
            </a:r>
          </a:p>
          <a:p>
            <a:pPr>
              <a:lnSpc>
                <a:spcPct val="170000"/>
              </a:lnSpc>
            </a:pPr>
            <a:r>
              <a:rPr lang="en-US" altLang="zh-CN" dirty="0">
                <a:latin typeface="+mn-ea"/>
              </a:rPr>
              <a:t>(</a:t>
            </a:r>
            <a:r>
              <a:rPr lang="zh-CN" altLang="zh-CN" dirty="0">
                <a:latin typeface="+mn-ea"/>
              </a:rPr>
              <a:t>一</a:t>
            </a:r>
            <a:r>
              <a:rPr lang="en-US" altLang="zh-CN" dirty="0">
                <a:latin typeface="+mn-ea"/>
              </a:rPr>
              <a:t>)</a:t>
            </a:r>
            <a:r>
              <a:rPr lang="zh-CN" altLang="zh-CN" dirty="0">
                <a:latin typeface="+mn-ea"/>
              </a:rPr>
              <a:t>二手资料</a:t>
            </a:r>
            <a:r>
              <a:rPr lang="zh-CN" altLang="zh-CN" dirty="0" smtClean="0">
                <a:latin typeface="+mn-ea"/>
              </a:rPr>
              <a:t>收集</a:t>
            </a:r>
            <a:endParaRPr lang="en-US" altLang="zh-CN" dirty="0" smtClean="0">
              <a:latin typeface="+mn-ea"/>
            </a:endParaRPr>
          </a:p>
          <a:p>
            <a:pPr>
              <a:lnSpc>
                <a:spcPct val="170000"/>
              </a:lnSpc>
            </a:pPr>
            <a:r>
              <a:rPr lang="zh-CN" altLang="zh-CN" dirty="0">
                <a:latin typeface="+mn-ea"/>
              </a:rPr>
              <a:t>利用当地的文献资料</a:t>
            </a:r>
            <a:r>
              <a:rPr lang="en-US" altLang="zh-CN" dirty="0">
                <a:latin typeface="+mn-ea"/>
              </a:rPr>
              <a:t>,</a:t>
            </a:r>
            <a:r>
              <a:rPr lang="zh-CN" altLang="zh-CN" dirty="0">
                <a:latin typeface="+mn-ea"/>
              </a:rPr>
              <a:t>了解与当地农村气候变化相关的信息。例如</a:t>
            </a:r>
            <a:r>
              <a:rPr lang="en-US" altLang="zh-CN" dirty="0">
                <a:latin typeface="+mn-ea"/>
              </a:rPr>
              <a:t>,</a:t>
            </a:r>
            <a:r>
              <a:rPr lang="zh-CN" altLang="zh-CN" dirty="0">
                <a:latin typeface="+mn-ea"/>
              </a:rPr>
              <a:t>书籍、文档、报告、新闻、地图等。</a:t>
            </a:r>
          </a:p>
          <a:p>
            <a:pPr>
              <a:lnSpc>
                <a:spcPct val="170000"/>
              </a:lnSpc>
            </a:pPr>
            <a:r>
              <a:rPr lang="en-US" altLang="zh-CN" dirty="0" smtClean="0">
                <a:latin typeface="+mn-ea"/>
              </a:rPr>
              <a:t>(</a:t>
            </a:r>
            <a:r>
              <a:rPr lang="zh-CN" altLang="zh-CN" dirty="0">
                <a:latin typeface="+mn-ea"/>
              </a:rPr>
              <a:t>二</a:t>
            </a:r>
            <a:r>
              <a:rPr lang="en-US" altLang="zh-CN" dirty="0">
                <a:latin typeface="+mn-ea"/>
              </a:rPr>
              <a:t>)</a:t>
            </a:r>
            <a:r>
              <a:rPr lang="zh-CN" altLang="zh-CN" dirty="0">
                <a:latin typeface="+mn-ea"/>
              </a:rPr>
              <a:t>直接观察</a:t>
            </a:r>
            <a:r>
              <a:rPr lang="en-US" altLang="zh-CN" dirty="0">
                <a:latin typeface="+mn-ea"/>
              </a:rPr>
              <a:t>:</a:t>
            </a:r>
            <a:r>
              <a:rPr lang="zh-CN" altLang="zh-CN" dirty="0">
                <a:latin typeface="+mn-ea"/>
              </a:rPr>
              <a:t>村庄</a:t>
            </a:r>
            <a:r>
              <a:rPr lang="zh-CN" altLang="zh-CN" dirty="0" smtClean="0">
                <a:latin typeface="+mn-ea"/>
              </a:rPr>
              <a:t>游走</a:t>
            </a:r>
            <a:endParaRPr lang="en-US" altLang="zh-CN" dirty="0" smtClean="0">
              <a:latin typeface="+mn-ea"/>
            </a:endParaRPr>
          </a:p>
          <a:p>
            <a:pPr>
              <a:lnSpc>
                <a:spcPct val="170000"/>
              </a:lnSpc>
            </a:pPr>
            <a:r>
              <a:rPr lang="zh-CN" altLang="zh-CN" dirty="0">
                <a:latin typeface="+mn-ea"/>
              </a:rPr>
              <a:t>村庄游走是直接观察的一种主要方法</a:t>
            </a:r>
            <a:r>
              <a:rPr lang="en-US" altLang="zh-CN" dirty="0">
                <a:latin typeface="+mn-ea"/>
              </a:rPr>
              <a:t>,</a:t>
            </a:r>
            <a:r>
              <a:rPr lang="zh-CN" altLang="zh-CN" dirty="0">
                <a:latin typeface="+mn-ea"/>
              </a:rPr>
              <a:t>当调查者到达实践地点后</a:t>
            </a:r>
            <a:r>
              <a:rPr lang="en-US" altLang="zh-CN" dirty="0">
                <a:latin typeface="+mn-ea"/>
              </a:rPr>
              <a:t>,</a:t>
            </a:r>
            <a:r>
              <a:rPr lang="zh-CN" altLang="zh-CN" dirty="0">
                <a:latin typeface="+mn-ea"/>
              </a:rPr>
              <a:t>要对周围事物进行观察</a:t>
            </a:r>
            <a:r>
              <a:rPr lang="en-US" altLang="zh-CN" dirty="0">
                <a:latin typeface="+mn-ea"/>
              </a:rPr>
              <a:t>,</a:t>
            </a:r>
            <a:r>
              <a:rPr lang="zh-CN" altLang="zh-CN" dirty="0">
                <a:latin typeface="+mn-ea"/>
              </a:rPr>
              <a:t>比如村庄的道路状况</a:t>
            </a:r>
            <a:r>
              <a:rPr lang="en-US" altLang="zh-CN" dirty="0">
                <a:latin typeface="+mn-ea"/>
              </a:rPr>
              <a:t>(</a:t>
            </a:r>
            <a:r>
              <a:rPr lang="zh-CN" altLang="zh-CN" dirty="0">
                <a:latin typeface="+mn-ea"/>
              </a:rPr>
              <a:t>公路、小路</a:t>
            </a:r>
            <a:r>
              <a:rPr lang="en-US" altLang="zh-CN" dirty="0">
                <a:latin typeface="+mn-ea"/>
              </a:rPr>
              <a:t>)</a:t>
            </a:r>
            <a:r>
              <a:rPr lang="zh-CN" altLang="zh-CN" dirty="0">
                <a:latin typeface="+mn-ea"/>
              </a:rPr>
              <a:t>、森林、农地、水源、房屋</a:t>
            </a:r>
            <a:r>
              <a:rPr lang="en-US" altLang="zh-CN" dirty="0">
                <a:latin typeface="+mn-ea"/>
              </a:rPr>
              <a:t>,</a:t>
            </a:r>
            <a:r>
              <a:rPr lang="zh-CN" altLang="zh-CN" dirty="0">
                <a:latin typeface="+mn-ea"/>
              </a:rPr>
              <a:t>当地人的衣着、外表和精神状态。这些观察可以提供当地经济状况的信息</a:t>
            </a:r>
            <a:r>
              <a:rPr lang="en-US" altLang="zh-CN" dirty="0">
                <a:latin typeface="+mn-ea"/>
              </a:rPr>
              <a:t>,</a:t>
            </a:r>
            <a:r>
              <a:rPr lang="zh-CN" altLang="zh-CN" dirty="0">
                <a:latin typeface="+mn-ea"/>
              </a:rPr>
              <a:t>使调查者可以直接取得对工作地点的感性认识</a:t>
            </a:r>
            <a:r>
              <a:rPr lang="zh-CN" altLang="zh-CN" dirty="0" smtClean="0">
                <a:latin typeface="+mn-ea"/>
              </a:rPr>
              <a:t>。</a:t>
            </a:r>
            <a:endParaRPr lang="en-US" altLang="zh-CN" dirty="0" smtClean="0">
              <a:latin typeface="+mn-ea"/>
            </a:endParaRPr>
          </a:p>
          <a:p>
            <a:pPr>
              <a:lnSpc>
                <a:spcPct val="170000"/>
              </a:lnSpc>
            </a:pPr>
            <a:r>
              <a:rPr lang="zh-CN" altLang="zh-CN" dirty="0" smtClean="0">
                <a:latin typeface="+mn-ea"/>
              </a:rPr>
              <a:t> </a:t>
            </a:r>
            <a:r>
              <a:rPr lang="en-US" altLang="zh-CN" dirty="0" smtClean="0">
                <a:latin typeface="+mn-ea"/>
              </a:rPr>
              <a:t>(</a:t>
            </a:r>
            <a:r>
              <a:rPr lang="zh-CN" altLang="zh-CN" dirty="0">
                <a:latin typeface="+mn-ea"/>
              </a:rPr>
              <a:t>三</a:t>
            </a:r>
            <a:r>
              <a:rPr lang="en-US" altLang="zh-CN" dirty="0">
                <a:latin typeface="+mn-ea"/>
              </a:rPr>
              <a:t>)</a:t>
            </a:r>
            <a:r>
              <a:rPr lang="zh-CN" altLang="zh-CN" dirty="0">
                <a:latin typeface="+mn-ea"/>
              </a:rPr>
              <a:t>半结构式</a:t>
            </a:r>
            <a:r>
              <a:rPr lang="zh-CN" altLang="zh-CN" dirty="0" smtClean="0">
                <a:latin typeface="+mn-ea"/>
              </a:rPr>
              <a:t>访谈</a:t>
            </a:r>
            <a:endParaRPr lang="en-US" altLang="zh-CN" dirty="0" smtClean="0">
              <a:latin typeface="+mn-ea"/>
            </a:endParaRPr>
          </a:p>
          <a:p>
            <a:pPr>
              <a:lnSpc>
                <a:spcPct val="170000"/>
              </a:lnSpc>
            </a:pPr>
            <a:r>
              <a:rPr lang="zh-CN" altLang="zh-CN" dirty="0">
                <a:latin typeface="+mn-ea"/>
              </a:rPr>
              <a:t>半结构式访谈是一种与调查对象直接交谈获得信息的方式。它是一个快速的学习过程</a:t>
            </a:r>
            <a:r>
              <a:rPr lang="en-US" altLang="zh-CN" dirty="0">
                <a:latin typeface="+mn-ea"/>
              </a:rPr>
              <a:t>,</a:t>
            </a:r>
            <a:r>
              <a:rPr lang="zh-CN" altLang="zh-CN" dirty="0">
                <a:latin typeface="+mn-ea"/>
              </a:rPr>
              <a:t>可用于个体访谈也可用于群体访谈</a:t>
            </a:r>
            <a:r>
              <a:rPr lang="zh-CN" altLang="zh-CN" dirty="0" smtClean="0">
                <a:latin typeface="+mn-ea"/>
              </a:rPr>
              <a:t>。</a:t>
            </a:r>
            <a:endParaRPr lang="zh-CN" altLang="en-US" dirty="0">
              <a:latin typeface="+mn-ea"/>
            </a:endParaRP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dirty="0"/>
          </a:p>
        </p:txBody>
      </p:sp>
    </p:spTree>
    <p:extLst>
      <p:ext uri="{BB962C8B-B14F-4D97-AF65-F5344CB8AC3E}">
        <p14:creationId xmlns:p14="http://schemas.microsoft.com/office/powerpoint/2010/main" val="2832083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a:xfrm>
            <a:off x="1914144" y="1417638"/>
            <a:ext cx="9997440" cy="4949824"/>
          </a:xfrm>
        </p:spPr>
        <p:txBody>
          <a:bodyPr>
            <a:normAutofit lnSpcReduction="10000"/>
          </a:bodyPr>
          <a:lstStyle/>
          <a:p>
            <a:r>
              <a:rPr lang="en-US" altLang="zh-CN" dirty="0">
                <a:latin typeface="+mn-ea"/>
              </a:rPr>
              <a:t>(</a:t>
            </a:r>
            <a:r>
              <a:rPr lang="zh-CN" altLang="zh-CN" dirty="0">
                <a:latin typeface="+mn-ea"/>
              </a:rPr>
              <a:t>四</a:t>
            </a:r>
            <a:r>
              <a:rPr lang="en-US" altLang="zh-CN" dirty="0">
                <a:latin typeface="+mn-ea"/>
              </a:rPr>
              <a:t>)</a:t>
            </a:r>
            <a:r>
              <a:rPr lang="zh-CN" altLang="zh-CN" dirty="0">
                <a:latin typeface="+mn-ea"/>
              </a:rPr>
              <a:t>村民</a:t>
            </a:r>
            <a:r>
              <a:rPr lang="en-US" altLang="zh-CN" dirty="0">
                <a:latin typeface="+mn-ea"/>
              </a:rPr>
              <a:t>(</a:t>
            </a:r>
            <a:r>
              <a:rPr lang="zh-CN" altLang="zh-CN" dirty="0">
                <a:latin typeface="+mn-ea"/>
              </a:rPr>
              <a:t>社区</a:t>
            </a:r>
            <a:r>
              <a:rPr lang="en-US" altLang="zh-CN" dirty="0">
                <a:latin typeface="+mn-ea"/>
              </a:rPr>
              <a:t>)</a:t>
            </a:r>
            <a:r>
              <a:rPr lang="zh-CN" altLang="zh-CN" dirty="0">
                <a:latin typeface="+mn-ea"/>
              </a:rPr>
              <a:t>会议 </a:t>
            </a:r>
            <a:endParaRPr lang="en-US" altLang="zh-CN" dirty="0" smtClean="0">
              <a:latin typeface="+mn-ea"/>
            </a:endParaRPr>
          </a:p>
          <a:p>
            <a:r>
              <a:rPr lang="zh-CN" altLang="zh-CN" dirty="0">
                <a:latin typeface="+mn-ea"/>
              </a:rPr>
              <a:t>村民</a:t>
            </a:r>
            <a:r>
              <a:rPr lang="en-US" altLang="zh-CN" dirty="0">
                <a:latin typeface="+mn-ea"/>
              </a:rPr>
              <a:t>(</a:t>
            </a:r>
            <a:r>
              <a:rPr lang="zh-CN" altLang="zh-CN" dirty="0">
                <a:latin typeface="+mn-ea"/>
              </a:rPr>
              <a:t>社区</a:t>
            </a:r>
            <a:r>
              <a:rPr lang="en-US" altLang="zh-CN" dirty="0">
                <a:latin typeface="+mn-ea"/>
              </a:rPr>
              <a:t>)</a:t>
            </a:r>
            <a:r>
              <a:rPr lang="zh-CN" altLang="zh-CN" dirty="0">
                <a:latin typeface="+mn-ea"/>
              </a:rPr>
              <a:t>大会是调查者与整个社区成员一起沟通、协助社区达成共识、作出决策的重要工具。</a:t>
            </a:r>
            <a:endParaRPr lang="en-US" altLang="zh-CN" dirty="0">
              <a:latin typeface="+mn-ea"/>
            </a:endParaRPr>
          </a:p>
          <a:p>
            <a:r>
              <a:rPr lang="en-US" altLang="zh-CN" dirty="0">
                <a:latin typeface="+mn-ea"/>
              </a:rPr>
              <a:t>(</a:t>
            </a:r>
            <a:r>
              <a:rPr lang="zh-CN" altLang="zh-CN" dirty="0">
                <a:latin typeface="+mn-ea"/>
              </a:rPr>
              <a:t>五</a:t>
            </a:r>
            <a:r>
              <a:rPr lang="en-US" altLang="zh-CN" dirty="0">
                <a:latin typeface="+mn-ea"/>
              </a:rPr>
              <a:t>)</a:t>
            </a:r>
            <a:r>
              <a:rPr lang="zh-CN" altLang="zh-CN" dirty="0">
                <a:latin typeface="+mn-ea"/>
              </a:rPr>
              <a:t>特殊群体</a:t>
            </a:r>
            <a:r>
              <a:rPr lang="zh-CN" altLang="zh-CN" dirty="0" smtClean="0">
                <a:latin typeface="+mn-ea"/>
              </a:rPr>
              <a:t>讨论会</a:t>
            </a:r>
            <a:endParaRPr lang="en-US" altLang="zh-CN" dirty="0" smtClean="0">
              <a:latin typeface="+mn-ea"/>
            </a:endParaRPr>
          </a:p>
          <a:p>
            <a:r>
              <a:rPr lang="zh-CN" altLang="zh-CN" dirty="0">
                <a:latin typeface="+mn-ea"/>
              </a:rPr>
              <a:t>在收集村社资料及发现问题期间</a:t>
            </a:r>
            <a:r>
              <a:rPr lang="en-US" altLang="zh-CN" dirty="0">
                <a:latin typeface="+mn-ea"/>
              </a:rPr>
              <a:t>,PRA</a:t>
            </a:r>
            <a:r>
              <a:rPr lang="zh-CN" altLang="zh-CN" dirty="0">
                <a:latin typeface="+mn-ea"/>
              </a:rPr>
              <a:t>小组应组织特殊群体讨论会</a:t>
            </a:r>
            <a:r>
              <a:rPr lang="en-US" altLang="zh-CN" dirty="0">
                <a:latin typeface="+mn-ea"/>
              </a:rPr>
              <a:t>(</a:t>
            </a:r>
            <a:r>
              <a:rPr lang="zh-CN" altLang="zh-CN" dirty="0">
                <a:latin typeface="+mn-ea"/>
              </a:rPr>
              <a:t>分组讨论会</a:t>
            </a:r>
            <a:r>
              <a:rPr lang="en-US" altLang="zh-CN" dirty="0">
                <a:latin typeface="+mn-ea"/>
              </a:rPr>
              <a:t>),</a:t>
            </a:r>
            <a:r>
              <a:rPr lang="zh-CN" altLang="zh-CN" dirty="0">
                <a:latin typeface="+mn-ea"/>
              </a:rPr>
              <a:t>这类讨论会将由特殊群体或称不同利益群体人员参加</a:t>
            </a:r>
            <a:r>
              <a:rPr lang="en-US" altLang="zh-CN" dirty="0">
                <a:latin typeface="+mn-ea"/>
              </a:rPr>
              <a:t>,</a:t>
            </a:r>
            <a:r>
              <a:rPr lang="zh-CN" altLang="zh-CN" dirty="0">
                <a:latin typeface="+mn-ea"/>
              </a:rPr>
              <a:t>比如妇女、老人、少数民族、贫困户、受教育较多、经历较多等人群等</a:t>
            </a:r>
            <a:r>
              <a:rPr lang="en-US" altLang="zh-CN" dirty="0">
                <a:latin typeface="+mn-ea"/>
              </a:rPr>
              <a:t>,</a:t>
            </a:r>
            <a:r>
              <a:rPr lang="zh-CN" altLang="zh-CN" dirty="0">
                <a:latin typeface="+mn-ea"/>
              </a:rPr>
              <a:t>以及通过不同利益群体分析界定出的有关群体。其中与妇女</a:t>
            </a:r>
            <a:r>
              <a:rPr lang="en-US" altLang="zh-CN" dirty="0">
                <a:latin typeface="+mn-ea"/>
              </a:rPr>
              <a:t>(5~10</a:t>
            </a:r>
            <a:r>
              <a:rPr lang="zh-CN" altLang="zh-CN" dirty="0">
                <a:latin typeface="+mn-ea"/>
              </a:rPr>
              <a:t>人</a:t>
            </a:r>
            <a:r>
              <a:rPr lang="en-US" altLang="zh-CN" dirty="0">
                <a:latin typeface="+mn-ea"/>
              </a:rPr>
              <a:t>)</a:t>
            </a:r>
            <a:r>
              <a:rPr lang="zh-CN" altLang="zh-CN" dirty="0">
                <a:latin typeface="+mn-ea"/>
              </a:rPr>
              <a:t>、贫困户</a:t>
            </a:r>
            <a:r>
              <a:rPr lang="en-US" altLang="zh-CN" dirty="0">
                <a:latin typeface="+mn-ea"/>
              </a:rPr>
              <a:t>(5~10</a:t>
            </a:r>
            <a:r>
              <a:rPr lang="zh-CN" altLang="zh-CN" dirty="0">
                <a:latin typeface="+mn-ea"/>
              </a:rPr>
              <a:t>人</a:t>
            </a:r>
            <a:r>
              <a:rPr lang="en-US" altLang="zh-CN" dirty="0">
                <a:latin typeface="+mn-ea"/>
              </a:rPr>
              <a:t>)</a:t>
            </a:r>
            <a:r>
              <a:rPr lang="zh-CN" altLang="zh-CN" dirty="0">
                <a:latin typeface="+mn-ea"/>
              </a:rPr>
              <a:t>的讨论是必需的。</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19002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normAutofit lnSpcReduction="10000"/>
          </a:bodyPr>
          <a:lstStyle/>
          <a:p>
            <a:r>
              <a:rPr lang="en-US" altLang="zh-CN" dirty="0" smtClean="0">
                <a:latin typeface="+mn-ea"/>
              </a:rPr>
              <a:t>(</a:t>
            </a:r>
            <a:r>
              <a:rPr lang="zh-CN" altLang="zh-CN" dirty="0">
                <a:latin typeface="+mn-ea"/>
              </a:rPr>
              <a:t>六</a:t>
            </a:r>
            <a:r>
              <a:rPr lang="en-US" altLang="zh-CN" dirty="0">
                <a:latin typeface="+mn-ea"/>
              </a:rPr>
              <a:t>)</a:t>
            </a:r>
            <a:r>
              <a:rPr lang="zh-CN" altLang="zh-CN" dirty="0">
                <a:latin typeface="+mn-ea"/>
              </a:rPr>
              <a:t>参与式</a:t>
            </a:r>
            <a:r>
              <a:rPr lang="zh-CN" altLang="zh-CN" dirty="0" smtClean="0">
                <a:latin typeface="+mn-ea"/>
              </a:rPr>
              <a:t>制图</a:t>
            </a:r>
            <a:r>
              <a:rPr lang="zh-CN" altLang="en-US" dirty="0" smtClean="0">
                <a:latin typeface="+mn-ea"/>
              </a:rPr>
              <a:t>（</a:t>
            </a:r>
            <a:r>
              <a:rPr lang="en-US" altLang="zh-CN" dirty="0" smtClean="0">
                <a:latin typeface="+mn-ea"/>
              </a:rPr>
              <a:t>P156-158</a:t>
            </a:r>
            <a:r>
              <a:rPr lang="zh-CN" altLang="en-US" dirty="0" smtClean="0">
                <a:latin typeface="+mn-ea"/>
              </a:rPr>
              <a:t>）</a:t>
            </a:r>
            <a:endParaRPr lang="en-US" altLang="zh-CN" dirty="0" smtClean="0">
              <a:latin typeface="+mn-ea"/>
            </a:endParaRPr>
          </a:p>
          <a:p>
            <a:r>
              <a:rPr lang="zh-CN" altLang="zh-CN" dirty="0" smtClean="0"/>
              <a:t>参与</a:t>
            </a:r>
            <a:r>
              <a:rPr lang="zh-CN" altLang="zh-CN" dirty="0"/>
              <a:t>式调查与其他调查方法最重要的一点不同是</a:t>
            </a:r>
            <a:r>
              <a:rPr lang="en-US" altLang="zh-CN" dirty="0"/>
              <a:t>:</a:t>
            </a:r>
            <a:r>
              <a:rPr lang="zh-CN" altLang="zh-CN" dirty="0"/>
              <a:t>农民在调查中能够做很多力所能及的制图、排序、分析等工作</a:t>
            </a:r>
            <a:r>
              <a:rPr lang="en-US" altLang="zh-CN" dirty="0"/>
              <a:t>,</a:t>
            </a:r>
            <a:r>
              <a:rPr lang="zh-CN" altLang="zh-CN" dirty="0"/>
              <a:t>而且某种程度上比外来者做得更加切合实际</a:t>
            </a:r>
            <a:r>
              <a:rPr lang="zh-CN" altLang="zh-CN" dirty="0" smtClean="0"/>
              <a:t>。</a:t>
            </a:r>
            <a:endParaRPr lang="en-US" altLang="zh-CN" dirty="0" smtClean="0"/>
          </a:p>
          <a:p>
            <a:r>
              <a:rPr lang="en-US" altLang="zh-CN" dirty="0"/>
              <a:t>1. </a:t>
            </a:r>
            <a:r>
              <a:rPr lang="zh-CN" altLang="zh-CN" dirty="0"/>
              <a:t>资源图</a:t>
            </a:r>
            <a:r>
              <a:rPr lang="en-US" altLang="zh-CN" dirty="0"/>
              <a:t>/</a:t>
            </a:r>
            <a:r>
              <a:rPr lang="zh-CN" altLang="zh-CN" dirty="0"/>
              <a:t>资产图</a:t>
            </a:r>
          </a:p>
          <a:p>
            <a:r>
              <a:rPr lang="en-US" altLang="zh-CN" dirty="0"/>
              <a:t>2. </a:t>
            </a:r>
            <a:r>
              <a:rPr lang="zh-CN" altLang="zh-CN" dirty="0"/>
              <a:t>问题图</a:t>
            </a:r>
            <a:r>
              <a:rPr lang="en-US" altLang="zh-CN" dirty="0"/>
              <a:t>/</a:t>
            </a:r>
            <a:r>
              <a:rPr lang="zh-CN" altLang="zh-CN" dirty="0"/>
              <a:t>问题</a:t>
            </a:r>
            <a:r>
              <a:rPr lang="zh-CN" altLang="zh-CN" dirty="0" smtClean="0"/>
              <a:t>树</a:t>
            </a:r>
            <a:endParaRPr lang="en-US" altLang="zh-CN" dirty="0" smtClean="0"/>
          </a:p>
          <a:p>
            <a:r>
              <a:rPr lang="en-US" altLang="zh-CN" dirty="0"/>
              <a:t>3. </a:t>
            </a:r>
            <a:r>
              <a:rPr lang="zh-CN" altLang="zh-CN" dirty="0"/>
              <a:t>打分和</a:t>
            </a:r>
            <a:r>
              <a:rPr lang="zh-CN" altLang="zh-CN" dirty="0" smtClean="0"/>
              <a:t>排序</a:t>
            </a:r>
            <a:endParaRPr lang="en-US" altLang="zh-CN" dirty="0" smtClean="0"/>
          </a:p>
          <a:p>
            <a:r>
              <a:rPr lang="en-US" altLang="zh-CN" dirty="0"/>
              <a:t>4. </a:t>
            </a:r>
            <a:r>
              <a:rPr lang="zh-CN" altLang="zh-CN" dirty="0"/>
              <a:t>季节特征图</a:t>
            </a:r>
            <a:r>
              <a:rPr lang="en-US" altLang="zh-CN" dirty="0"/>
              <a:t>/</a:t>
            </a:r>
            <a:r>
              <a:rPr lang="zh-CN" altLang="zh-CN" dirty="0"/>
              <a:t>历史事件回顾</a:t>
            </a:r>
          </a:p>
          <a:p>
            <a:endParaRPr lang="zh-CN" altLang="zh-CN"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4304170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主题1" id="{BC862424-01F8-436E-A779-6CECDEF4CFD4}" vid="{AF082080-CC1C-4631-9FA4-E453DF817A4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124</TotalTime>
  <Words>746</Words>
  <Application>Microsoft Office PowerPoint</Application>
  <PresentationFormat>宽屏</PresentationFormat>
  <Paragraphs>58</Paragraphs>
  <Slides>9</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9</vt:i4>
      </vt:variant>
    </vt:vector>
  </HeadingPairs>
  <TitlesOfParts>
    <vt:vector size="16" baseType="lpstr">
      <vt:lpstr>Gill Sans MT</vt:lpstr>
      <vt:lpstr>等线</vt:lpstr>
      <vt:lpstr>华文中宋</vt:lpstr>
      <vt:lpstr>Times New Roman</vt:lpstr>
      <vt:lpstr>Verdana</vt:lpstr>
      <vt:lpstr>Wingdings 2</vt:lpstr>
      <vt:lpstr>主题1</vt:lpstr>
      <vt:lpstr>第12章  参与式调查法</vt:lpstr>
      <vt:lpstr>PowerPoint 演示文稿</vt:lpstr>
      <vt:lpstr>第一节　参与式调查的概念和层次</vt:lpstr>
      <vt:lpstr>PowerPoint 演示文稿</vt:lpstr>
      <vt:lpstr>PowerPoint 演示文稿</vt:lpstr>
      <vt:lpstr>第二节　参与式调查的原则和工具</vt:lpstr>
      <vt:lpstr>PowerPoint 演示文稿</vt:lpstr>
      <vt:lpstr>PowerPoint 演示文稿</vt:lpstr>
      <vt:lpstr>PowerPoint 演示文稿</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第九章  实地观察法 </dc:title>
  <dc:creator>YARONG LU</dc:creator>
  <cp:lastModifiedBy>YARONG LU</cp:lastModifiedBy>
  <cp:revision>16</cp:revision>
  <dcterms:created xsi:type="dcterms:W3CDTF">2019-02-21T08:03:04Z</dcterms:created>
  <dcterms:modified xsi:type="dcterms:W3CDTF">2019-02-21T10:08:11Z</dcterms:modified>
</cp:coreProperties>
</file>