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4.xml" ContentType="application/vnd.openxmlformats-officedocument.them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5.xml" ContentType="application/vnd.openxmlformats-officedocument.them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  <p:sldMasterId id="2147483672" r:id="rId3"/>
    <p:sldMasterId id="2147483684" r:id="rId4"/>
    <p:sldMasterId id="2147483695" r:id="rId5"/>
  </p:sldMasterIdLst>
  <p:sldIdLst>
    <p:sldId id="294" r:id="rId6"/>
    <p:sldId id="258" r:id="rId7"/>
    <p:sldId id="279" r:id="rId8"/>
    <p:sldId id="260" r:id="rId9"/>
    <p:sldId id="261" r:id="rId10"/>
    <p:sldId id="262" r:id="rId11"/>
    <p:sldId id="263" r:id="rId12"/>
    <p:sldId id="264" r:id="rId13"/>
    <p:sldId id="265" r:id="rId14"/>
    <p:sldId id="273" r:id="rId15"/>
    <p:sldId id="277" r:id="rId16"/>
    <p:sldId id="278" r:id="rId17"/>
    <p:sldId id="293" r:id="rId18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Verdana" panose="020B0604030504040204" pitchFamily="34" charset="0"/>
        <a:ea typeface="楷体_GB231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Verdana" panose="020B0604030504040204" pitchFamily="34" charset="0"/>
        <a:ea typeface="楷体_GB231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Verdana" panose="020B0604030504040204" pitchFamily="34" charset="0"/>
        <a:ea typeface="楷体_GB231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Verdana" panose="020B0604030504040204" pitchFamily="34" charset="0"/>
        <a:ea typeface="楷体_GB231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Verdana" panose="020B0604030504040204" pitchFamily="34" charset="0"/>
        <a:ea typeface="楷体_GB231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Verdana" panose="020B0604030504040204" pitchFamily="34" charset="0"/>
        <a:ea typeface="楷体_GB231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Verdana" panose="020B0604030504040204" pitchFamily="34" charset="0"/>
        <a:ea typeface="楷体_GB231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Verdana" panose="020B0604030504040204" pitchFamily="34" charset="0"/>
        <a:ea typeface="楷体_GB231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Verdana" panose="020B0604030504040204" pitchFamily="34" charset="0"/>
        <a:ea typeface="楷体_GB231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94" d="100"/>
          <a:sy n="94" d="100"/>
        </p:scale>
        <p:origin x="78" y="4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标题 13"/>
          <p:cNvSpPr>
            <a:spLocks noGrp="1"/>
          </p:cNvSpPr>
          <p:nvPr>
            <p:ph type="ctrTitle"/>
          </p:nvPr>
        </p:nvSpPr>
        <p:spPr>
          <a:xfrm>
            <a:off x="1432560" y="443083"/>
            <a:ext cx="7406640" cy="1472184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2" name="副标题 21"/>
          <p:cNvSpPr>
            <a:spLocks noGrp="1"/>
          </p:cNvSpPr>
          <p:nvPr>
            <p:ph type="subTitle" idx="1"/>
          </p:nvPr>
        </p:nvSpPr>
        <p:spPr>
          <a:xfrm>
            <a:off x="1432560" y="2553009"/>
            <a:ext cx="7406640" cy="1752600"/>
          </a:xfrm>
        </p:spPr>
        <p:txBody>
          <a:bodyPr tIns="0"/>
          <a:lstStyle>
            <a:lvl1pPr marL="20320" indent="0" algn="l">
              <a:buNone/>
              <a:defRPr sz="2400">
                <a:solidFill>
                  <a:schemeClr val="tx2">
                    <a:shade val="30000"/>
                    <a:satMod val="150000"/>
                  </a:schemeClr>
                </a:solidFill>
                <a:latin typeface="华文中宋" panose="02010600040101010101" charset="-122"/>
                <a:ea typeface="华文中宋" panose="02010600040101010101" charset="-122"/>
              </a:defRPr>
            </a:lvl1pPr>
            <a:lvl2pPr marL="342900" indent="0" algn="ctr">
              <a:buNone/>
            </a:lvl2pPr>
            <a:lvl3pPr marL="685800" indent="0" algn="ctr">
              <a:buNone/>
            </a:lvl3pPr>
            <a:lvl4pPr marL="1028700" indent="0" algn="ctr">
              <a:buNone/>
            </a:lvl4pPr>
            <a:lvl5pPr marL="1371600" indent="0" algn="ctr">
              <a:buNone/>
            </a:lvl5pPr>
            <a:lvl6pPr marL="1714500" indent="0" algn="ctr">
              <a:buNone/>
            </a:lvl6pPr>
            <a:lvl7pPr marL="2057400" indent="0" algn="ctr">
              <a:buNone/>
            </a:lvl7pPr>
            <a:lvl8pPr marL="2400300" indent="0" algn="ctr">
              <a:buNone/>
            </a:lvl8pPr>
            <a:lvl9pPr marL="27432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等线" pitchFamily="2" charset="-122"/>
              <a:cs typeface="+mn-cs"/>
            </a:endParaRPr>
          </a:p>
        </p:txBody>
      </p:sp>
      <p:sp>
        <p:nvSpPr>
          <p:cNvPr id="20" name="页脚占位符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等线" pitchFamily="2" charset="-122"/>
              <a:cs typeface="+mn-cs"/>
            </a:endParaRPr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CCE4EA4-0497-446F-A3DF-EF9AD8FC487B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等线" pitchFamily="2" charset="-122"/>
                <a:cs typeface="+mn-cs"/>
              </a:rPr>
              <a:t>‹#›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等线" pitchFamily="2" charset="-122"/>
              <a:cs typeface="+mn-cs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sz="100"/>
          </a:p>
        </p:txBody>
      </p:sp>
      <p:sp>
        <p:nvSpPr>
          <p:cNvPr id="9" name="椭圆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sz="100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等线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等线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6A87E7A-9FAB-49B4-ADD7-6C7FA0CA3DBD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等线" pitchFamily="2" charset="-122"/>
                <a:cs typeface="+mn-cs"/>
              </a:rPr>
              <a:t>‹#›</a:t>
            </a:fld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等线" pitchFamily="2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等线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等线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6A87E7A-9FAB-49B4-ADD7-6C7FA0CA3DBD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等线" pitchFamily="2" charset="-122"/>
                <a:cs typeface="+mn-cs"/>
              </a:rPr>
              <a:t>‹#›</a:t>
            </a:fld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等线" pitchFamily="2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143000" y="1322962"/>
            <a:ext cx="6858000" cy="2187001"/>
          </a:xfrm>
        </p:spPr>
        <p:txBody>
          <a:bodyPr anchor="b">
            <a:normAutofit/>
          </a:bodyPr>
          <a:lstStyle>
            <a:lvl1pPr algn="ctr">
              <a:defRPr sz="45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5775" y="258445"/>
            <a:ext cx="7886700" cy="1325563"/>
          </a:xfrm>
        </p:spPr>
        <p:txBody>
          <a:bodyPr anchor="ctr" anchorCtr="0">
            <a:normAutofit/>
          </a:bodyPr>
          <a:lstStyle>
            <a:lvl1pPr>
              <a:defRPr sz="27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85775" y="1825625"/>
            <a:ext cx="78867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21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21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21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21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3751117"/>
            <a:ext cx="5491163" cy="811357"/>
          </a:xfrm>
        </p:spPr>
        <p:txBody>
          <a:bodyPr anchor="b">
            <a:normAutofit/>
          </a:bodyPr>
          <a:lstStyle>
            <a:lvl1pPr>
              <a:defRPr sz="3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610028"/>
            <a:ext cx="5491163" cy="647555"/>
          </a:xfrm>
        </p:spPr>
        <p:txBody>
          <a:bodyPr>
            <a:normAutofit/>
          </a:bodyPr>
          <a:lstStyle>
            <a:lvl1pPr marL="0" indent="0">
              <a:buNone/>
              <a:defRPr sz="135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5775" y="258445"/>
            <a:ext cx="7886700" cy="1325563"/>
          </a:xfrm>
        </p:spPr>
        <p:txBody>
          <a:bodyPr>
            <a:normAutofit/>
          </a:bodyPr>
          <a:lstStyle>
            <a:lvl1pPr>
              <a:defRPr sz="1800" b="1" i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85775" y="1825625"/>
            <a:ext cx="38862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486275" y="1825625"/>
            <a:ext cx="38862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744961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615609"/>
            <a:ext cx="3868340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744961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615609"/>
            <a:ext cx="3887391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66219"/>
            <a:ext cx="7886700" cy="1325563"/>
          </a:xfrm>
        </p:spPr>
        <p:txBody>
          <a:bodyPr>
            <a:normAutofit/>
          </a:bodyPr>
          <a:lstStyle>
            <a:lvl1pPr algn="ctr">
              <a:defRPr sz="36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dirty="0" smtClean="0"/>
              <a:t>单击此处编辑母版标题样式</a:t>
            </a:r>
            <a:endParaRPr kumimoji="0"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62230" indent="0">
              <a:lnSpc>
                <a:spcPct val="150000"/>
              </a:lnSpc>
              <a:buNone/>
              <a:defRPr/>
            </a:lvl1pPr>
            <a:lvl2pPr marL="302260" indent="0">
              <a:lnSpc>
                <a:spcPct val="150000"/>
              </a:lnSpc>
              <a:buNone/>
              <a:defRPr/>
            </a:lvl2pPr>
            <a:lvl3pPr marL="494030" indent="0">
              <a:lnSpc>
                <a:spcPct val="150000"/>
              </a:lnSpc>
              <a:buNone/>
              <a:defRPr/>
            </a:lvl3pPr>
            <a:lvl4pPr marL="692785" indent="0">
              <a:lnSpc>
                <a:spcPct val="150000"/>
              </a:lnSpc>
              <a:buNone/>
              <a:defRPr/>
            </a:lvl4pPr>
            <a:lvl5pPr marL="836930" indent="0">
              <a:lnSpc>
                <a:spcPct val="150000"/>
              </a:lnSpc>
              <a:buNone/>
              <a:defRPr/>
            </a:lvl5pPr>
          </a:lstStyle>
          <a:p>
            <a:pPr lvl="0" eaLnBrk="1" latinLnBrk="0" hangingPunct="1"/>
            <a:r>
              <a:rPr lang="zh-CN" altLang="en-US" dirty="0" smtClean="0"/>
              <a:t>单击此处编辑母版文本样式</a:t>
            </a:r>
          </a:p>
          <a:p>
            <a:pPr lvl="1" eaLnBrk="1" latinLnBrk="0" hangingPunct="1"/>
            <a:r>
              <a:rPr lang="zh-CN" altLang="en-US" dirty="0" smtClean="0"/>
              <a:t>第二级</a:t>
            </a:r>
          </a:p>
          <a:p>
            <a:pPr lvl="2" eaLnBrk="1" latinLnBrk="0" hangingPunct="1"/>
            <a:r>
              <a:rPr lang="zh-CN" altLang="en-US" dirty="0" smtClean="0"/>
              <a:t>第三级</a:t>
            </a:r>
          </a:p>
          <a:p>
            <a:pPr lvl="3" eaLnBrk="1" latinLnBrk="0" hangingPunct="1"/>
            <a:r>
              <a:rPr lang="zh-CN" altLang="en-US" dirty="0" smtClean="0"/>
              <a:t>第四级</a:t>
            </a:r>
          </a:p>
          <a:p>
            <a:pPr lvl="4" eaLnBrk="1" latinLnBrk="0" hangingPunct="1"/>
            <a:r>
              <a:rPr lang="zh-CN" altLang="en-US" dirty="0" smtClean="0"/>
              <a:t>第五级</a:t>
            </a:r>
            <a:endParaRPr kumimoji="0"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等线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等线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6A87E7A-9FAB-49B4-ADD7-6C7FA0CA3DBD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等线" pitchFamily="2" charset="-122"/>
                <a:cs typeface="+mn-cs"/>
              </a:rPr>
              <a:t>‹#›</a:t>
            </a:fld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等线" pitchFamily="2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485060" y="127000"/>
            <a:ext cx="3123900" cy="1600200"/>
          </a:xfrm>
        </p:spPr>
        <p:txBody>
          <a:bodyPr anchor="ctr" anchorCtr="0">
            <a:normAutofit/>
          </a:bodyPr>
          <a:lstStyle>
            <a:lvl1pPr>
              <a:defRPr sz="1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3888000" y="766354"/>
            <a:ext cx="4363031" cy="5094446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88870" y="2057400"/>
            <a:ext cx="31239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2019/2/21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8" name="直接连接符 7" hidden="1"/>
          <p:cNvCxnSpPr/>
          <p:nvPr/>
        </p:nvCxnSpPr>
        <p:spPr>
          <a:xfrm>
            <a:off x="557213" y="434340"/>
            <a:ext cx="0" cy="13912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368363" y="365125"/>
            <a:ext cx="1146987" cy="5811838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6659969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0" y="551543"/>
            <a:ext cx="78867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28650" y="1122680"/>
            <a:ext cx="78867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28650" y="3602355"/>
            <a:ext cx="7886700" cy="1655445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C70D-B7C8-466D-B87C-22D855EF72C6}" type="datetimeFigureOut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45BA-9AC9-4435-A9A0-D822685BA71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197485"/>
            <a:ext cx="7886700" cy="1325563"/>
          </a:xfrm>
        </p:spPr>
        <p:txBody>
          <a:bodyPr anchor="b" anchorCtr="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702435"/>
            <a:ext cx="7886700" cy="4474845"/>
          </a:xfrm>
        </p:spPr>
        <p:txBody>
          <a:bodyPr/>
          <a:lstStyle>
            <a:lvl2pPr>
              <a:defRPr/>
            </a:lvl2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C70D-B7C8-466D-B87C-22D855EF72C6}" type="datetimeFigureOut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45BA-9AC9-4435-A9A0-D822685BA71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959100"/>
            <a:ext cx="7886700" cy="2781300"/>
          </a:xfrm>
        </p:spPr>
        <p:txBody>
          <a:bodyPr anchor="t" anchorCtr="0"/>
          <a:lstStyle>
            <a:lvl1pPr>
              <a:defRPr sz="36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722120"/>
            <a:ext cx="7886700" cy="1102995"/>
          </a:xfrm>
        </p:spPr>
        <p:txBody>
          <a:bodyPr lIns="144145" anchor="b" anchorCtr="0"/>
          <a:lstStyle>
            <a:lvl1pPr marL="0" indent="0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C70D-B7C8-466D-B87C-22D855EF72C6}" type="datetimeFigureOut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45BA-9AC9-4435-A9A0-D822685BA71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C70D-B7C8-466D-B87C-22D855EF72C6}" type="datetimeFigureOut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45BA-9AC9-4435-A9A0-D822685BA71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079" y="365125"/>
            <a:ext cx="7886700" cy="800100"/>
          </a:xfr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603" y="1482090"/>
            <a:ext cx="3915728" cy="823595"/>
          </a:xfrm>
        </p:spPr>
        <p:txBody>
          <a:bodyPr anchor="ctr" anchorCtr="0"/>
          <a:lstStyle>
            <a:lvl1pPr marL="0" indent="0">
              <a:buNone/>
              <a:defRPr sz="2400">
                <a:solidFill>
                  <a:srgbClr val="0070C0"/>
                </a:solidFill>
              </a:defRPr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8650" y="2368550"/>
            <a:ext cx="3916680" cy="3820795"/>
          </a:xfrm>
        </p:spPr>
        <p:txBody>
          <a:bodyPr/>
          <a:lstStyle>
            <a:lvl1pPr>
              <a:defRPr sz="2100"/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491" y="1482090"/>
            <a:ext cx="3822859" cy="823595"/>
          </a:xfrm>
        </p:spPr>
        <p:txBody>
          <a:bodyPr anchor="ctr" anchorCtr="0"/>
          <a:lstStyle>
            <a:lvl1pPr marL="0" indent="0">
              <a:buNone/>
              <a:defRPr sz="2400">
                <a:solidFill>
                  <a:srgbClr val="0070C0"/>
                </a:solidFill>
              </a:defRPr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491" y="2368550"/>
            <a:ext cx="3822859" cy="3820795"/>
          </a:xfrm>
        </p:spPr>
        <p:txBody>
          <a:bodyPr/>
          <a:lstStyle>
            <a:lvl1pPr>
              <a:defRPr sz="2100"/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C70D-B7C8-466D-B87C-22D855EF72C6}" type="datetimeFigureOut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45BA-9AC9-4435-A9A0-D822685BA71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197485"/>
            <a:ext cx="7886700" cy="1325563"/>
          </a:xfrm>
        </p:spPr>
        <p:txBody>
          <a:bodyPr anchor="b" anchorCtr="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C70D-B7C8-466D-B87C-22D855EF72C6}" type="datetimeFigureOut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45BA-9AC9-4435-A9A0-D822685BA71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 + 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-9525" y="-1905"/>
            <a:ext cx="5263039" cy="6861810"/>
          </a:xfrm>
          <a:noFill/>
        </p:spPr>
        <p:txBody>
          <a:bodyPr lIns="252095" tIns="144145"/>
          <a:lstStyle>
            <a:lvl1pPr marL="0" indent="0" algn="ctr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512594" y="457200"/>
            <a:ext cx="3294221" cy="1055370"/>
          </a:xfrm>
        </p:spPr>
        <p:txBody>
          <a:bodyPr anchor="b" anchorCtr="0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512118" y="1694180"/>
            <a:ext cx="3295174" cy="4480560"/>
          </a:xfrm>
        </p:spPr>
        <p:txBody>
          <a:bodyPr/>
          <a:lstStyle>
            <a:lvl1pPr marL="0" indent="0">
              <a:buNone/>
              <a:defRPr sz="2100">
                <a:solidFill>
                  <a:schemeClr val="tx1"/>
                </a:solidFill>
              </a:defRPr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C70D-B7C8-466D-B87C-22D855EF72C6}" type="datetimeFigureOut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45BA-9AC9-4435-A9A0-D822685BA71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3000" b="1" cap="all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3970" indent="0">
              <a:lnSpc>
                <a:spcPts val="2300"/>
              </a:lnSpc>
              <a:spcBef>
                <a:spcPts val="0"/>
              </a:spcBef>
              <a:buNone/>
              <a:defRPr sz="15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等线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等线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6A87E7A-9FAB-49B4-ADD7-6C7FA0CA3DBD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等线" pitchFamily="2" charset="-122"/>
                <a:cs typeface="+mn-cs"/>
              </a:rPr>
              <a:t>‹#›</a:t>
            </a:fld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等线" pitchFamily="2" charset="-122"/>
              <a:cs typeface="+mn-cs"/>
            </a:endParaRPr>
          </a:p>
        </p:txBody>
      </p:sp>
      <p:sp>
        <p:nvSpPr>
          <p:cNvPr id="10" name="矩形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0"/>
          </a:p>
        </p:txBody>
      </p:sp>
      <p:sp>
        <p:nvSpPr>
          <p:cNvPr id="8" name="椭圆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sz="100"/>
          </a:p>
        </p:txBody>
      </p:sp>
      <p:sp>
        <p:nvSpPr>
          <p:cNvPr id="9" name="椭圆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sz="100"/>
          </a:p>
        </p:txBody>
      </p:sp>
    </p:spTree>
  </p:cSld>
  <p:clrMapOvr>
    <a:masterClrMapping/>
  </p:clrMapOvr>
  <p:hf sldNum="0"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文本 + 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629" y="-7620"/>
            <a:ext cx="5263039" cy="6861810"/>
          </a:xfrm>
          <a:noFill/>
        </p:spPr>
        <p:txBody>
          <a:bodyPr lIns="252095" tIns="144145"/>
          <a:lstStyle>
            <a:lvl1pPr marL="0" indent="0" algn="ctr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7181" y="457200"/>
            <a:ext cx="3209925" cy="1055370"/>
          </a:xfrm>
        </p:spPr>
        <p:txBody>
          <a:bodyPr anchor="t" anchorCtr="0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07181" y="1694180"/>
            <a:ext cx="3210401" cy="4480560"/>
          </a:xfrm>
        </p:spPr>
        <p:txBody>
          <a:bodyPr/>
          <a:lstStyle>
            <a:lvl1pPr marL="0" indent="0">
              <a:buNone/>
              <a:defRPr sz="2100">
                <a:solidFill>
                  <a:schemeClr val="tx1"/>
                </a:solidFill>
              </a:defRPr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C70D-B7C8-466D-B87C-22D855EF72C6}" type="datetimeFigureOut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45BA-9AC9-4435-A9A0-D822685BA71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C70D-B7C8-466D-B87C-22D855EF72C6}" type="datetimeFigureOut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45BA-9AC9-4435-A9A0-D822685BA71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7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327025"/>
            <a:ext cx="7886700" cy="5850255"/>
          </a:xfrm>
        </p:spPr>
        <p:txBody>
          <a:bodyPr/>
          <a:lstStyle>
            <a:lvl2pPr>
              <a:defRPr/>
            </a:lvl2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C70D-B7C8-466D-B87C-22D855EF72C6}" type="datetimeFigureOut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45BA-9AC9-4435-A9A0-D822685BA71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C70D-B7C8-466D-B87C-22D855EF72C6}" type="datetimeFigureOut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45BA-9AC9-4435-A9A0-D822685BA71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143000" y="1322962"/>
            <a:ext cx="6858000" cy="2187001"/>
          </a:xfrm>
        </p:spPr>
        <p:txBody>
          <a:bodyPr anchor="b">
            <a:normAutofit/>
          </a:bodyPr>
          <a:lstStyle>
            <a:lvl1pPr algn="ctr">
              <a:defRPr sz="45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5775" y="258445"/>
            <a:ext cx="7886700" cy="1325563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charset="-122"/>
                <a:ea typeface="华文中宋" panose="0201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85775" y="1825625"/>
            <a:ext cx="7886700" cy="4351338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charset="-122"/>
                <a:ea typeface="华文中宋" panose="02010600040101010101" charset="-122"/>
              </a:defRPr>
            </a:lvl1pPr>
            <a:lvl2pPr marL="34290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charset="-122"/>
                <a:ea typeface="华文中宋" panose="02010600040101010101" charset="-122"/>
              </a:defRPr>
            </a:lvl2pPr>
            <a:lvl3pPr marL="68580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charset="-122"/>
                <a:ea typeface="华文中宋" panose="02010600040101010101" charset="-122"/>
              </a:defRPr>
            </a:lvl3pPr>
            <a:lvl4pPr marL="102870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charset="-122"/>
                <a:ea typeface="华文中宋" panose="02010600040101010101" charset="-122"/>
              </a:defRPr>
            </a:lvl4pPr>
            <a:lvl5pPr marL="137160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charset="-122"/>
                <a:ea typeface="华文中宋" panose="0201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3751117"/>
            <a:ext cx="5491163" cy="811357"/>
          </a:xfrm>
        </p:spPr>
        <p:txBody>
          <a:bodyPr anchor="b">
            <a:normAutofit/>
          </a:bodyPr>
          <a:lstStyle>
            <a:lvl1pPr>
              <a:defRPr sz="3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charset="-122"/>
                <a:ea typeface="华文中宋" panose="0201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610028"/>
            <a:ext cx="5491163" cy="647555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华文中宋" panose="02010600040101010101" charset="-122"/>
                <a:ea typeface="华文中宋" panose="02010600040101010101" charset="-122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5775" y="258445"/>
            <a:ext cx="7886700" cy="1325563"/>
          </a:xfrm>
        </p:spPr>
        <p:txBody>
          <a:bodyPr>
            <a:normAutofit/>
          </a:bodyPr>
          <a:lstStyle>
            <a:lvl1pPr>
              <a:defRPr sz="1800" b="1" i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85775" y="1825625"/>
            <a:ext cx="38862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486275" y="1825625"/>
            <a:ext cx="38862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744961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615609"/>
            <a:ext cx="3868340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744961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615609"/>
            <a:ext cx="3887391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66219"/>
            <a:ext cx="7886700" cy="1325563"/>
          </a:xfrm>
        </p:spPr>
        <p:txBody>
          <a:bodyPr>
            <a:normAutofit/>
          </a:bodyPr>
          <a:lstStyle>
            <a:lvl1pPr algn="ctr">
              <a:defRPr sz="36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charset="-122"/>
                <a:ea typeface="华文中宋" panose="0201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等线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等线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6A87E7A-9FAB-49B4-ADD7-6C7FA0CA3DBD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等线" pitchFamily="2" charset="-122"/>
                <a:cs typeface="+mn-cs"/>
              </a:rPr>
              <a:t>‹#›</a:t>
            </a:fld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等线" pitchFamily="2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485060" y="127000"/>
            <a:ext cx="3123900" cy="1600200"/>
          </a:xfrm>
        </p:spPr>
        <p:txBody>
          <a:bodyPr anchor="ctr" anchorCtr="0">
            <a:normAutofit/>
          </a:bodyPr>
          <a:lstStyle>
            <a:lvl1pPr>
              <a:defRPr sz="1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3888000" y="766354"/>
            <a:ext cx="4363031" cy="5094446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88870" y="2057400"/>
            <a:ext cx="31239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2019/2/21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8" name="直接连接符 7" hidden="1"/>
          <p:cNvCxnSpPr/>
          <p:nvPr/>
        </p:nvCxnSpPr>
        <p:spPr>
          <a:xfrm>
            <a:off x="557213" y="434340"/>
            <a:ext cx="0" cy="13912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368363" y="365125"/>
            <a:ext cx="1146987" cy="5811838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6659969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0" y="551543"/>
            <a:ext cx="78867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143000" y="1322962"/>
            <a:ext cx="6858000" cy="2187001"/>
          </a:xfrm>
        </p:spPr>
        <p:txBody>
          <a:bodyPr anchor="b">
            <a:normAutofit/>
          </a:bodyPr>
          <a:lstStyle>
            <a:lvl1pPr algn="ctr">
              <a:defRPr sz="45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5775" y="258445"/>
            <a:ext cx="7886700" cy="1325563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charset="-122"/>
                <a:ea typeface="华文中宋" panose="0201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85775" y="1825625"/>
            <a:ext cx="7886700" cy="4351338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charset="-122"/>
                <a:ea typeface="华文中宋" panose="02010600040101010101" charset="-122"/>
              </a:defRPr>
            </a:lvl1pPr>
            <a:lvl2pPr marL="34290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charset="-122"/>
                <a:ea typeface="华文中宋" panose="02010600040101010101" charset="-122"/>
              </a:defRPr>
            </a:lvl2pPr>
            <a:lvl3pPr marL="68580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charset="-122"/>
                <a:ea typeface="华文中宋" panose="02010600040101010101" charset="-122"/>
              </a:defRPr>
            </a:lvl3pPr>
            <a:lvl4pPr marL="102870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charset="-122"/>
                <a:ea typeface="华文中宋" panose="02010600040101010101" charset="-122"/>
              </a:defRPr>
            </a:lvl4pPr>
            <a:lvl5pPr marL="137160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charset="-122"/>
                <a:ea typeface="华文中宋" panose="02010600040101010101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3751117"/>
            <a:ext cx="5491163" cy="811357"/>
          </a:xfrm>
        </p:spPr>
        <p:txBody>
          <a:bodyPr anchor="b">
            <a:normAutofit/>
          </a:bodyPr>
          <a:lstStyle>
            <a:lvl1pPr>
              <a:defRPr sz="3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charset="-122"/>
                <a:ea typeface="华文中宋" panose="0201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610028"/>
            <a:ext cx="5491163" cy="647555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华文中宋" panose="02010600040101010101" charset="-122"/>
                <a:ea typeface="华文中宋" panose="02010600040101010101" charset="-122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85775" y="258445"/>
            <a:ext cx="7886700" cy="1325563"/>
          </a:xfrm>
        </p:spPr>
        <p:txBody>
          <a:bodyPr>
            <a:normAutofit/>
          </a:bodyPr>
          <a:lstStyle>
            <a:lvl1pPr>
              <a:defRPr sz="1800" b="1" i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85775" y="1825625"/>
            <a:ext cx="38862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486275" y="1825625"/>
            <a:ext cx="38862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744961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615609"/>
            <a:ext cx="3868340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744961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615609"/>
            <a:ext cx="3887391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66219"/>
            <a:ext cx="7886700" cy="1325563"/>
          </a:xfrm>
        </p:spPr>
        <p:txBody>
          <a:bodyPr>
            <a:normAutofit/>
          </a:bodyPr>
          <a:lstStyle>
            <a:lvl1pPr algn="ctr">
              <a:defRPr sz="36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中宋" panose="02010600040101010101" charset="-122"/>
                <a:ea typeface="华文中宋" panose="02010600040101010101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3375" b="1" cap="none" baseline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48260" indent="0" algn="l">
              <a:lnSpc>
                <a:spcPct val="100000"/>
              </a:lnSpc>
              <a:spcBef>
                <a:spcPts val="75"/>
              </a:spcBef>
              <a:buNone/>
              <a:defRPr sz="1425" b="0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48260" indent="0" algn="l">
              <a:lnSpc>
                <a:spcPct val="100000"/>
              </a:lnSpc>
              <a:spcBef>
                <a:spcPts val="75"/>
              </a:spcBef>
              <a:buNone/>
              <a:defRPr sz="1425" b="0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294640" indent="-205740">
              <a:lnSpc>
                <a:spcPct val="100000"/>
              </a:lnSpc>
              <a:spcBef>
                <a:spcPts val="525"/>
              </a:spcBef>
              <a:defRPr sz="1800"/>
            </a:lvl1pPr>
            <a:lvl2pPr>
              <a:lnSpc>
                <a:spcPct val="100000"/>
              </a:lnSpc>
              <a:spcBef>
                <a:spcPts val="525"/>
              </a:spcBef>
              <a:defRPr sz="1500"/>
            </a:lvl2pPr>
            <a:lvl3pPr>
              <a:lnSpc>
                <a:spcPct val="100000"/>
              </a:lnSpc>
              <a:spcBef>
                <a:spcPts val="525"/>
              </a:spcBef>
              <a:defRPr sz="1350"/>
            </a:lvl3pPr>
            <a:lvl4pPr>
              <a:lnSpc>
                <a:spcPct val="100000"/>
              </a:lnSpc>
              <a:spcBef>
                <a:spcPts val="525"/>
              </a:spcBef>
              <a:defRPr sz="1200"/>
            </a:lvl4pPr>
            <a:lvl5pPr>
              <a:lnSpc>
                <a:spcPct val="100000"/>
              </a:lnSpc>
              <a:spcBef>
                <a:spcPts val="525"/>
              </a:spcBef>
              <a:defRPr sz="12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294640" indent="-205740">
              <a:lnSpc>
                <a:spcPct val="100000"/>
              </a:lnSpc>
              <a:spcBef>
                <a:spcPts val="525"/>
              </a:spcBef>
              <a:defRPr sz="1800"/>
            </a:lvl1pPr>
            <a:lvl2pPr>
              <a:lnSpc>
                <a:spcPct val="100000"/>
              </a:lnSpc>
              <a:spcBef>
                <a:spcPts val="525"/>
              </a:spcBef>
              <a:defRPr sz="1500"/>
            </a:lvl2pPr>
            <a:lvl3pPr>
              <a:lnSpc>
                <a:spcPct val="100000"/>
              </a:lnSpc>
              <a:spcBef>
                <a:spcPts val="525"/>
              </a:spcBef>
              <a:defRPr sz="1350"/>
            </a:lvl3pPr>
            <a:lvl4pPr>
              <a:lnSpc>
                <a:spcPct val="100000"/>
              </a:lnSpc>
              <a:spcBef>
                <a:spcPts val="525"/>
              </a:spcBef>
              <a:defRPr sz="1200"/>
            </a:lvl4pPr>
            <a:lvl5pPr>
              <a:lnSpc>
                <a:spcPct val="100000"/>
              </a:lnSpc>
              <a:spcBef>
                <a:spcPts val="525"/>
              </a:spcBef>
              <a:defRPr sz="12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等线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等线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6A87E7A-9FAB-49B4-ADD7-6C7FA0CA3DBD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等线" pitchFamily="2" charset="-122"/>
                <a:cs typeface="+mn-cs"/>
              </a:rPr>
              <a:t>‹#›</a:t>
            </a:fld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等线" pitchFamily="2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485060" y="127000"/>
            <a:ext cx="3123900" cy="1600200"/>
          </a:xfrm>
        </p:spPr>
        <p:txBody>
          <a:bodyPr anchor="ctr" anchorCtr="0">
            <a:normAutofit/>
          </a:bodyPr>
          <a:lstStyle>
            <a:lvl1pPr>
              <a:defRPr sz="1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3888000" y="766354"/>
            <a:ext cx="4363031" cy="5094446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88870" y="2057400"/>
            <a:ext cx="31239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2019/2/21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8" name="直接连接符 7" hidden="1"/>
          <p:cNvCxnSpPr/>
          <p:nvPr/>
        </p:nvCxnSpPr>
        <p:spPr>
          <a:xfrm>
            <a:off x="557213" y="434340"/>
            <a:ext cx="0" cy="13912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368363" y="365125"/>
            <a:ext cx="1146987" cy="5811838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6659969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0" y="551543"/>
            <a:ext cx="78867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等线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等线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6A87E7A-9FAB-49B4-ADD7-6C7FA0CA3DBD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等线" pitchFamily="2" charset="-122"/>
                <a:cs typeface="+mn-cs"/>
              </a:rPr>
              <a:t>‹#›</a:t>
            </a:fld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等线" pitchFamily="2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等线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等线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6A87E7A-9FAB-49B4-ADD7-6C7FA0CA3DBD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等线" pitchFamily="2" charset="-122"/>
                <a:cs typeface="+mn-cs"/>
              </a:rPr>
              <a:t>‹#›</a:t>
            </a:fld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等线" pitchFamily="2" charset="-122"/>
              <a:cs typeface="+mn-cs"/>
            </a:endParaRPr>
          </a:p>
        </p:txBody>
      </p:sp>
      <p:sp>
        <p:nvSpPr>
          <p:cNvPr id="6" name="矩形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0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1650" b="1" cap="all" baseline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34290" indent="0">
              <a:lnSpc>
                <a:spcPct val="100000"/>
              </a:lnSpc>
              <a:spcBef>
                <a:spcPts val="0"/>
              </a:spcBef>
              <a:buNone/>
              <a:defRPr sz="10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等线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等线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6A87E7A-9FAB-49B4-ADD7-6C7FA0CA3DBD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等线" pitchFamily="2" charset="-122"/>
                <a:cs typeface="+mn-cs"/>
              </a:rPr>
              <a:t>‹#›</a:t>
            </a:fld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等线" pitchFamily="2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1575" b="1">
                <a:effectLst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等线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等线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6A87E7A-9FAB-49B4-ADD7-6C7FA0CA3DBD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等线" pitchFamily="2" charset="-122"/>
                <a:cs typeface="+mn-cs"/>
              </a:rPr>
              <a:t>‹#›</a:t>
            </a:fld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等线" pitchFamily="2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68580" tIns="205740" rtlCol="0" anchor="t">
            <a:normAutofit/>
          </a:bodyPr>
          <a:lstStyle/>
          <a:p>
            <a:pPr marL="0" indent="-283210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 panose="05020102010507070707"/>
              <a:buNone/>
            </a:pPr>
            <a:endParaRPr kumimoji="0" lang="en-US" sz="24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2400"/>
            </a:lvl1pPr>
          </a:lstStyle>
          <a:p>
            <a:pPr marL="0" algn="l" eaLnBrk="1" latinLnBrk="0" hangingPunct="1"/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9" name="流程图: 过程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0"/>
          </a:p>
        </p:txBody>
      </p:sp>
      <p:sp>
        <p:nvSpPr>
          <p:cNvPr id="10" name="流程图: 过程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0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050">
                <a:solidFill>
                  <a:srgbClr val="777777"/>
                </a:solidFill>
              </a:defRPr>
            </a:lvl1pPr>
            <a:lvl2pPr>
              <a:defRPr sz="900"/>
            </a:lvl2pPr>
            <a:lvl3pPr>
              <a:defRPr sz="750"/>
            </a:lvl3pPr>
            <a:lvl4pPr>
              <a:defRPr sz="675"/>
            </a:lvl4pPr>
            <a:lvl5pPr>
              <a:defRPr sz="675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cxnSp>
        <p:nvCxnSpPr>
          <p:cNvPr id="11" name="直接连接符 10" hidden="1"/>
          <p:cNvCxnSpPr/>
          <p:nvPr/>
        </p:nvCxnSpPr>
        <p:spPr>
          <a:xfrm>
            <a:off x="557213" y="434340"/>
            <a:ext cx="0" cy="13912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ags" Target="../tags/tag6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ags" Target="../tags/tag5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tags" Target="../tags/tag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13" Type="http://schemas.openxmlformats.org/officeDocument/2006/relationships/tags" Target="../tags/tag9.xml"/><Relationship Id="rId3" Type="http://schemas.openxmlformats.org/officeDocument/2006/relationships/slideLayout" Target="../slideLayouts/slideLayout46.xml"/><Relationship Id="rId7" Type="http://schemas.openxmlformats.org/officeDocument/2006/relationships/slideLayout" Target="../slideLayouts/slideLayout50.xml"/><Relationship Id="rId12" Type="http://schemas.openxmlformats.org/officeDocument/2006/relationships/tags" Target="../tags/tag8.xml"/><Relationship Id="rId2" Type="http://schemas.openxmlformats.org/officeDocument/2006/relationships/slideLayout" Target="../slideLayouts/slideLayout45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theme" Target="../theme/theme5.xml"/><Relationship Id="rId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53.xml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Relationship Id="rId14" Type="http://schemas.openxmlformats.org/officeDocument/2006/relationships/tags" Target="../tags/tag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饼形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0"/>
          </a:p>
        </p:txBody>
      </p:sp>
      <p:sp>
        <p:nvSpPr>
          <p:cNvPr id="8" name="椭圆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0"/>
          </a:p>
        </p:txBody>
      </p:sp>
      <p:sp>
        <p:nvSpPr>
          <p:cNvPr id="11" name="同心圆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0"/>
          </a:p>
        </p:txBody>
      </p:sp>
      <p:sp>
        <p:nvSpPr>
          <p:cNvPr id="12" name="矩形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0"/>
          </a:p>
        </p:txBody>
      </p:sp>
      <p:sp>
        <p:nvSpPr>
          <p:cNvPr id="5" name="标题占位符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24" name="日期占位符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9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等线" pitchFamily="2" charset="-122"/>
              <a:cs typeface="+mn-cs"/>
            </a:endParaRPr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9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等线" pitchFamily="2" charset="-122"/>
              <a:cs typeface="+mn-cs"/>
            </a:endParaRPr>
          </a:p>
        </p:txBody>
      </p:sp>
      <p:sp>
        <p:nvSpPr>
          <p:cNvPr id="22" name="灯片编号占位符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9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6A87E7A-9FAB-49B4-ADD7-6C7FA0CA3DBD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等线" pitchFamily="2" charset="-122"/>
                <a:cs typeface="+mn-cs"/>
              </a:rPr>
              <a:t>‹#›</a:t>
            </a:fld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等线" pitchFamily="2" charset="-122"/>
              <a:cs typeface="+mn-cs"/>
            </a:endParaRPr>
          </a:p>
        </p:txBody>
      </p:sp>
      <p:sp>
        <p:nvSpPr>
          <p:cNvPr id="15" name="矩形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0"/>
          </a:p>
        </p:txBody>
      </p:sp>
      <p:sp>
        <p:nvSpPr>
          <p:cNvPr id="2" name="KSO_TEMPLATE" hidden="1"/>
          <p:cNvSpPr/>
          <p:nvPr>
            <p:custDataLst>
              <p:tags r:id="rId13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225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62230" indent="0" algn="l" rtl="0" eaLnBrk="1" latinLnBrk="0" hangingPunct="1">
        <a:lnSpc>
          <a:spcPct val="150000"/>
        </a:lnSpc>
        <a:spcBef>
          <a:spcPts val="450"/>
        </a:spcBef>
        <a:buClr>
          <a:schemeClr val="accent1"/>
        </a:buClr>
        <a:buSzPct val="80000"/>
        <a:buFont typeface="Wingdings 2" panose="05020102010507070707"/>
        <a:buNone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302260" indent="0" algn="l" rtl="0" eaLnBrk="1" latinLnBrk="0" hangingPunct="1">
        <a:lnSpc>
          <a:spcPct val="150000"/>
        </a:lnSpc>
        <a:spcBef>
          <a:spcPct val="83000"/>
        </a:spcBef>
        <a:buClr>
          <a:schemeClr val="accent1"/>
        </a:buClr>
        <a:buFont typeface="Verdana" panose="020B0604030504040204"/>
        <a:buNone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494030" indent="0" algn="l" rtl="0" eaLnBrk="1" latinLnBrk="0" hangingPunct="1">
        <a:lnSpc>
          <a:spcPct val="150000"/>
        </a:lnSpc>
        <a:spcBef>
          <a:spcPct val="15000"/>
        </a:spcBef>
        <a:buClr>
          <a:schemeClr val="accent2"/>
        </a:buClr>
        <a:buFont typeface="Wingdings 2" panose="05020102010507070707"/>
        <a:buNone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692785" indent="0" algn="l" rtl="0" eaLnBrk="1" latinLnBrk="0" hangingPunct="1">
        <a:lnSpc>
          <a:spcPct val="150000"/>
        </a:lnSpc>
        <a:spcBef>
          <a:spcPct val="15000"/>
        </a:spcBef>
        <a:buClr>
          <a:schemeClr val="accent3"/>
        </a:buClr>
        <a:buFont typeface="Wingdings 2" panose="05020102010507070707"/>
        <a:buNone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836930" indent="0" algn="l" rtl="0" eaLnBrk="1" latinLnBrk="0" hangingPunct="1">
        <a:lnSpc>
          <a:spcPct val="150000"/>
        </a:lnSpc>
        <a:spcBef>
          <a:spcPct val="15000"/>
        </a:spcBef>
        <a:buClr>
          <a:schemeClr val="accent4"/>
        </a:buClr>
        <a:buFont typeface="Wingdings 2" panose="05020102010507070707"/>
        <a:buNone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1131570" indent="-137160" algn="l" rtl="0" eaLnBrk="1" latinLnBrk="0" hangingPunct="1">
        <a:lnSpc>
          <a:spcPct val="100000"/>
        </a:lnSpc>
        <a:spcBef>
          <a:spcPct val="15000"/>
        </a:spcBef>
        <a:buClr>
          <a:schemeClr val="accent5"/>
        </a:buClr>
        <a:buFont typeface="Wingdings 2" panose="05020102010507070707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1289050" indent="-137160" algn="l" rtl="0" eaLnBrk="1" latinLnBrk="0" hangingPunct="1">
        <a:lnSpc>
          <a:spcPct val="100000"/>
        </a:lnSpc>
        <a:spcBef>
          <a:spcPct val="15000"/>
        </a:spcBef>
        <a:buClr>
          <a:schemeClr val="accent6"/>
        </a:buClr>
        <a:buFont typeface="Wingdings 2" panose="05020102010507070707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440180" indent="-137160" algn="l" rtl="0" eaLnBrk="1" latinLnBrk="0" hangingPunct="1">
        <a:lnSpc>
          <a:spcPct val="100000"/>
        </a:lnSpc>
        <a:spcBef>
          <a:spcPct val="15000"/>
        </a:spcBef>
        <a:buClr>
          <a:schemeClr val="accent6"/>
        </a:buClr>
        <a:buFont typeface="Wingdings 2" panose="05020102010507070707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1597660" indent="-137160" algn="l" rtl="0" eaLnBrk="1" latinLnBrk="0" hangingPunct="1">
        <a:lnSpc>
          <a:spcPct val="100000"/>
        </a:lnSpc>
        <a:spcBef>
          <a:spcPct val="15000"/>
        </a:spcBef>
        <a:buClr>
          <a:schemeClr val="accent6"/>
        </a:buClr>
        <a:buFont typeface="Wingdings 2" panose="05020102010507070707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chemeClr val="bg1">
                <a:lumMod val="95000"/>
              </a:schemeClr>
            </a:gs>
            <a:gs pos="100000">
              <a:schemeClr val="tx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1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000" kern="1200">
          <a:solidFill>
            <a:schemeClr val="tx1"/>
          </a:solidFill>
          <a:latin typeface="华文中宋" panose="02010600040101010101" charset="-122"/>
          <a:ea typeface="华文中宋" panose="02010600040101010101" charset="-122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华文中宋" panose="02010600040101010101" charset="-122"/>
          <a:ea typeface="华文中宋" panose="02010600040101010101" charset="-122"/>
          <a:cs typeface="+mn-cs"/>
        </a:defRPr>
      </a:lvl1pPr>
      <a:lvl2pPr marL="3429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华文中宋" panose="02010600040101010101" charset="-122"/>
          <a:ea typeface="华文中宋" panose="02010600040101010101" charset="-122"/>
          <a:cs typeface="+mn-cs"/>
        </a:defRPr>
      </a:lvl2pPr>
      <a:lvl3pPr marL="6858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华文中宋" panose="02010600040101010101" charset="-122"/>
          <a:ea typeface="华文中宋" panose="02010600040101010101" charset="-122"/>
          <a:cs typeface="+mn-cs"/>
        </a:defRPr>
      </a:lvl3pPr>
      <a:lvl4pPr marL="10287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华文中宋" panose="02010600040101010101" charset="-122"/>
          <a:ea typeface="华文中宋" panose="02010600040101010101" charset="-122"/>
          <a:cs typeface="+mn-cs"/>
        </a:defRPr>
      </a:lvl4pPr>
      <a:lvl5pPr marL="1371600" indent="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华文中宋" panose="02010600040101010101" charset="-122"/>
          <a:ea typeface="华文中宋" panose="02010600040101010101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D9C70D-B7C8-466D-B87C-22D855EF72C6}" type="datetimeFigureOut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9045BA-9AC9-4435-A9A0-D822685BA71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chemeClr val="bg1">
                <a:lumMod val="95000"/>
              </a:schemeClr>
            </a:gs>
            <a:gs pos="100000">
              <a:schemeClr val="tx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1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chemeClr val="bg1">
                <a:lumMod val="95000"/>
              </a:schemeClr>
            </a:gs>
            <a:gs pos="100000">
              <a:schemeClr val="tx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1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z="3600" b="1" dirty="0">
                <a:latin typeface="等线" pitchFamily="2" charset="-122"/>
              </a:rPr>
              <a:t>第</a:t>
            </a:r>
            <a:r>
              <a:rPr lang="en-US" altLang="zh-CN" sz="3600" b="1" dirty="0">
                <a:latin typeface="等线" pitchFamily="2" charset="-122"/>
              </a:rPr>
              <a:t>6</a:t>
            </a:r>
            <a:r>
              <a:rPr lang="zh-CN" altLang="en-US" sz="3600" b="1" dirty="0">
                <a:latin typeface="等线" pitchFamily="2" charset="-122"/>
              </a:rPr>
              <a:t>章  文献调查法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432560" y="2276872"/>
            <a:ext cx="7406640" cy="2520279"/>
          </a:xfrm>
        </p:spPr>
        <p:txBody>
          <a:bodyPr>
            <a:normAutofit fontScale="92500" lnSpcReduction="20000"/>
          </a:bodyPr>
          <a:lstStyle/>
          <a:p>
            <a:r>
              <a:rPr lang="zh-CN" altLang="en-US" dirty="0">
                <a:latin typeface="+mn-ea"/>
                <a:ea typeface="+mn-ea"/>
              </a:rPr>
              <a:t>第一节 文献的类型和特点</a:t>
            </a:r>
            <a:endParaRPr lang="en-US" altLang="zh-CN" dirty="0">
              <a:latin typeface="+mn-ea"/>
              <a:ea typeface="+mn-ea"/>
            </a:endParaRPr>
          </a:p>
          <a:p>
            <a:r>
              <a:rPr lang="zh-CN" altLang="en-US" dirty="0">
                <a:latin typeface="+mn-ea"/>
                <a:ea typeface="+mn-ea"/>
              </a:rPr>
              <a:t>第二节 文献搜集的要求和方法</a:t>
            </a:r>
          </a:p>
          <a:p>
            <a:r>
              <a:rPr lang="zh-CN" altLang="en-US" dirty="0">
                <a:latin typeface="+mn-ea"/>
                <a:ea typeface="+mn-ea"/>
              </a:rPr>
              <a:t>第三节 文献信息的摘录</a:t>
            </a:r>
          </a:p>
          <a:p>
            <a:r>
              <a:rPr lang="zh-CN" altLang="en-US" dirty="0">
                <a:latin typeface="+mn-ea"/>
                <a:ea typeface="+mn-ea"/>
              </a:rPr>
              <a:t>第四节 对文献调查法的评价</a:t>
            </a:r>
            <a:endParaRPr lang="en-US" altLang="zh-CN" dirty="0">
              <a:latin typeface="+mn-ea"/>
              <a:ea typeface="+mn-ea"/>
            </a:endParaRPr>
          </a:p>
          <a:p>
            <a:r>
              <a:rPr lang="zh-CN" altLang="en-US" dirty="0">
                <a:latin typeface="+mn-ea"/>
                <a:ea typeface="+mn-ea"/>
              </a:rPr>
              <a:t>思考</a:t>
            </a:r>
            <a:r>
              <a:rPr lang="zh-CN" altLang="en-US" dirty="0" smtClean="0">
                <a:latin typeface="+mn-ea"/>
                <a:ea typeface="+mn-ea"/>
              </a:rPr>
              <a:t>练习</a:t>
            </a:r>
            <a:endParaRPr lang="zh-CN" altLang="en-US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251826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/>
          </p:cNvSpPr>
          <p:nvPr>
            <p:ph type="title"/>
          </p:nvPr>
        </p:nvSpPr>
        <p:spPr>
          <a:xfrm>
            <a:off x="1435735" y="274955"/>
            <a:ext cx="7498080" cy="864870"/>
          </a:xfrm>
          <a:ln/>
        </p:spPr>
        <p:txBody>
          <a:bodyPr vert="horz" wrap="square" lIns="91440" tIns="45720" rIns="91440" bIns="45720" anchor="b"/>
          <a:lstStyle/>
          <a:p>
            <a:pPr eaLnBrk="1" hangingPunct="1"/>
            <a:r>
              <a:rPr lang="zh-CN" altLang="en-US" sz="3200" dirty="0">
                <a:latin typeface="等线" pitchFamily="2" charset="-122"/>
              </a:rPr>
              <a:t>第三节 文献信息的摘录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 hasCustomPrompt="1"/>
          </p:nvPr>
        </p:nvSpPr>
        <p:spPr>
          <a:xfrm>
            <a:off x="1435735" y="1139825"/>
            <a:ext cx="7498080" cy="5607050"/>
          </a:xfrm>
        </p:spPr>
        <p:txBody>
          <a:bodyPr vert="horz" wrap="square" lIns="91440" tIns="45720" rIns="91440" bIns="45720" numCol="1" anchor="t" anchorCtr="0" compatLnSpc="1">
            <a:normAutofit fontScale="90000"/>
          </a:bodyPr>
          <a:lstStyle/>
          <a:p>
            <a:pPr marL="469900" marR="0" lvl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一、快速浏览</a:t>
            </a:r>
          </a:p>
          <a:p>
            <a:pPr marL="469900" marR="0" lvl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二、认真筛选</a:t>
            </a:r>
          </a:p>
          <a:p>
            <a:pPr marL="469900" marR="0" lvl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三、仔细阅读</a:t>
            </a:r>
          </a:p>
          <a:p>
            <a:pPr marL="469900" marR="0" lvl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四、及时记录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（一）读书笔记</a:t>
            </a:r>
            <a:endParaRPr kumimoji="0" lang="en-US" altLang="zh-CN" sz="20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（二）剪报和复印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五、做好文献综述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研究者围绕某一问题,阅读和思考一批文献资料后,将各种资料综合归纳，融入自己对材料观点的评价，形成文字，记录下来,即为文献综述。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一是要注意“综”。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二是要注意“述”。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b"/>
          <a:lstStyle/>
          <a:p>
            <a:pPr eaLnBrk="1" hangingPunct="1"/>
            <a:r>
              <a:rPr lang="zh-CN" altLang="en-US" dirty="0"/>
              <a:t>第四节 对文献调查法的评价</a:t>
            </a:r>
          </a:p>
        </p:txBody>
      </p:sp>
      <p:sp>
        <p:nvSpPr>
          <p:cNvPr id="17411" name="Rectangle 3"/>
          <p:cNvSpPr>
            <a:spLocks noGrp="1"/>
          </p:cNvSpPr>
          <p:nvPr>
            <p:ph idx="1" hasCustomPrompt="1"/>
          </p:nvPr>
        </p:nvSpPr>
        <p:spPr>
          <a:xfrm>
            <a:off x="1435735" y="1711960"/>
            <a:ext cx="7498080" cy="4536440"/>
          </a:xfrm>
          <a:ln/>
        </p:spPr>
        <p:txBody>
          <a:bodyPr vert="horz" wrap="square" lIns="91440" tIns="45720" rIns="91440" bIns="45720" anchor="t"/>
          <a:lstStyle/>
          <a:p>
            <a:pPr eaLnBrk="1" hangingPunct="1">
              <a:buNone/>
            </a:pPr>
            <a:r>
              <a:rPr lang="zh-CN" altLang="en-US" sz="2400" dirty="0">
                <a:latin typeface="+mn-ea"/>
              </a:rPr>
              <a:t>一、文献调查法的优点</a:t>
            </a:r>
            <a:endParaRPr lang="en-US" altLang="zh-CN" sz="2400" dirty="0">
              <a:latin typeface="+mn-ea"/>
            </a:endParaRP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</a:pPr>
            <a:r>
              <a:rPr lang="zh-CN" altLang="en-US" sz="2400" dirty="0">
                <a:latin typeface="+mn-ea"/>
              </a:rPr>
              <a:t>（一）可以超越时空条件的限制</a:t>
            </a: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</a:pPr>
            <a:r>
              <a:rPr lang="zh-CN" altLang="en-US" sz="2400" dirty="0">
                <a:latin typeface="+mn-ea"/>
              </a:rPr>
              <a:t>（二）具有调查对象无反应性的优点 </a:t>
            </a: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</a:pPr>
            <a:r>
              <a:rPr lang="zh-CN" altLang="en-US" sz="2400" dirty="0">
                <a:latin typeface="+mn-ea"/>
              </a:rPr>
              <a:t>（三）方便易行，花费较少</a:t>
            </a: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</a:pPr>
            <a:r>
              <a:rPr lang="zh-CN" altLang="en-US" sz="2400" dirty="0">
                <a:latin typeface="+mn-ea"/>
              </a:rPr>
              <a:t>（四）是实施其他调查方法的基础和前提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434" name="Rectangle 3"/>
          <p:cNvSpPr>
            <a:spLocks noGrp="1"/>
          </p:cNvSpPr>
          <p:nvPr>
            <p:ph idx="1" hasCustomPrompt="1"/>
          </p:nvPr>
        </p:nvSpPr>
        <p:spPr>
          <a:xfrm>
            <a:off x="1435735" y="1301750"/>
            <a:ext cx="7498080" cy="4946650"/>
          </a:xfrm>
          <a:ln/>
        </p:spPr>
        <p:txBody>
          <a:bodyPr vert="horz" wrap="square" lIns="91440" tIns="45720" rIns="91440" bIns="45720" anchor="t">
            <a:normAutofit/>
          </a:bodyPr>
          <a:lstStyle/>
          <a:p>
            <a:pPr eaLnBrk="1" hangingPunct="1">
              <a:lnSpc>
                <a:spcPct val="150000"/>
              </a:lnSpc>
              <a:buNone/>
            </a:pPr>
            <a:r>
              <a:rPr lang="zh-CN" altLang="en-US" sz="2000" dirty="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二、文献调查法的不足</a:t>
            </a:r>
          </a:p>
          <a:p>
            <a:pPr eaLnBrk="1" hangingPunct="1">
              <a:lnSpc>
                <a:spcPct val="150000"/>
              </a:lnSpc>
              <a:buNone/>
            </a:pPr>
            <a:r>
              <a:rPr lang="zh-CN" altLang="en-US" sz="2000" dirty="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（一）缺乏现实性</a:t>
            </a:r>
          </a:p>
          <a:p>
            <a:pPr eaLnBrk="1" hangingPunct="1">
              <a:lnSpc>
                <a:spcPct val="150000"/>
              </a:lnSpc>
              <a:buNone/>
            </a:pPr>
            <a:r>
              <a:rPr lang="zh-CN" altLang="en-US" sz="2000" dirty="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（二）文献资料受到时代和个人素质的限制</a:t>
            </a: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2000" dirty="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（三）文献调查的方向和最终结果有时难以控制</a:t>
            </a:r>
          </a:p>
          <a:p>
            <a:pPr algn="just" eaLnBrk="1" hangingPunct="1">
              <a:lnSpc>
                <a:spcPct val="150000"/>
              </a:lnSpc>
              <a:buNone/>
            </a:pPr>
            <a:r>
              <a:rPr sz="2000" dirty="0" smtClean="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文献调查法可以作为一种先导调查法</a:t>
            </a:r>
            <a:r>
              <a:rPr sz="2000" dirty="0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,通过了解与调查研究课题有关的前人研究成果,对当前的社会经济调查工作起到参考和借鉴作用,但是文献资料不能作为调查结论的现实依据。要真正了解现实社会的发展变化情况,必须深入农村,深入基层,进行直接的实地调查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思考练习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练习使用检索工具：请分别查找20篇201</a:t>
            </a:r>
            <a:r>
              <a:rPr lang="en-US" altLang="zh-CN"/>
              <a:t>5</a:t>
            </a:r>
            <a:r>
              <a:rPr lang="zh-CN" altLang="en-US"/>
              <a:t>年以来的关于“农业技术进步贡献率”、“农民生产行为”等关键词的学术文献。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b"/>
          <a:lstStyle/>
          <a:p>
            <a:pPr eaLnBrk="1" hangingPunct="1"/>
            <a:r>
              <a:rPr sz="3200" dirty="0">
                <a:latin typeface="+mn-ea"/>
                <a:ea typeface="+mn-ea"/>
              </a:rPr>
              <a:t>第一节　文献的类型和特点</a:t>
            </a:r>
          </a:p>
        </p:txBody>
      </p:sp>
      <p:sp>
        <p:nvSpPr>
          <p:cNvPr id="4099" name="Rectangle 3"/>
          <p:cNvSpPr>
            <a:spLocks noGrp="1"/>
          </p:cNvSpPr>
          <p:nvPr>
            <p:ph idx="1" hasCustomPrompt="1"/>
          </p:nvPr>
        </p:nvSpPr>
        <p:spPr>
          <a:ln/>
        </p:spPr>
        <p:txBody>
          <a:bodyPr vert="horz" wrap="square" lIns="91440" tIns="45720" rIns="91440" bIns="45720" anchor="t"/>
          <a:lstStyle/>
          <a:p>
            <a:pPr eaLnBrk="1" hangingPunct="1">
              <a:lnSpc>
                <a:spcPct val="150000"/>
              </a:lnSpc>
              <a:buFont typeface="Wingdings" panose="05000000000000000000" pitchFamily="2" charset="2"/>
            </a:pPr>
            <a:r>
              <a:rPr lang="zh-CN" altLang="en-US" sz="2400" dirty="0"/>
              <a:t>文献调查法,是通过查阅和搜集各种文献资料,获得与调查研究课题相关的历史信息的方法。</a:t>
            </a: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</a:pPr>
            <a:r>
              <a:rPr lang="zh-CN" altLang="en-US" sz="2400" dirty="0"/>
              <a:t>文献，是指以文字、图像、符号、声频、视频等方式，记录和储存人类各种知识和情报信息的资料，是文献法的调查对象。</a:t>
            </a:r>
            <a:r>
              <a:rPr lang="zh-CN" altLang="en-US" dirty="0"/>
              <a:t> </a:t>
            </a:r>
          </a:p>
          <a:p>
            <a:pPr eaLnBrk="1" hangingPunct="1">
              <a:buChar char="•"/>
            </a:pPr>
            <a:endParaRPr lang="en-US" altLang="zh-CN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123" name="内容占位符 2"/>
          <p:cNvSpPr>
            <a:spLocks noGrp="1"/>
          </p:cNvSpPr>
          <p:nvPr>
            <p:ph idx="1" hasCustomPrompt="1"/>
          </p:nvPr>
        </p:nvSpPr>
        <p:spPr>
          <a:ln/>
        </p:spPr>
        <p:txBody>
          <a:bodyPr vert="horz" wrap="square" lIns="91440" tIns="45720" rIns="91440" bIns="45720" anchor="t"/>
          <a:lstStyle/>
          <a:p>
            <a:pPr eaLnBrk="1" hangingPunct="1">
              <a:lnSpc>
                <a:spcPct val="150000"/>
              </a:lnSpc>
              <a:buNone/>
            </a:pPr>
            <a:r>
              <a:rPr lang="zh-CN" altLang="en-US" sz="2000" dirty="0">
                <a:latin typeface="等线" pitchFamily="2" charset="-122"/>
              </a:rPr>
              <a:t>一、文献的类型</a:t>
            </a:r>
          </a:p>
          <a:p>
            <a:pPr eaLnBrk="1" hangingPunct="1">
              <a:lnSpc>
                <a:spcPct val="150000"/>
              </a:lnSpc>
              <a:buNone/>
            </a:pPr>
            <a:r>
              <a:rPr lang="zh-CN" altLang="en-US" sz="2000" dirty="0">
                <a:latin typeface="等线" pitchFamily="2" charset="-122"/>
              </a:rPr>
              <a:t>（一）按文献的载体形式和记录技术的不同，大体可将文献分为：</a:t>
            </a: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</a:pPr>
            <a:r>
              <a:rPr lang="en-US" altLang="zh-CN" sz="2000" dirty="0">
                <a:latin typeface="等线" pitchFamily="2" charset="-122"/>
              </a:rPr>
              <a:t>1. </a:t>
            </a:r>
            <a:r>
              <a:rPr lang="zh-CN" altLang="en-US" sz="2000" dirty="0">
                <a:latin typeface="等线" pitchFamily="2" charset="-122"/>
              </a:rPr>
              <a:t>书面文献</a:t>
            </a: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</a:pPr>
            <a:r>
              <a:rPr lang="zh-CN" altLang="en-US" sz="2000" dirty="0">
                <a:latin typeface="等线" pitchFamily="2" charset="-122"/>
              </a:rPr>
              <a:t>指用文字或数字记录的资料，包括各种公开发行或不公开发行的报刊、书籍、科研报告、会议文献、个人资料及各种数字统计资料等，是一种最广泛的文献形式。</a:t>
            </a: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</a:pPr>
            <a:r>
              <a:rPr lang="en-US" altLang="zh-CN" sz="2000" dirty="0">
                <a:latin typeface="等线" pitchFamily="2" charset="-122"/>
              </a:rPr>
              <a:t>2. </a:t>
            </a:r>
            <a:r>
              <a:rPr lang="zh-CN" altLang="en-US" sz="2000" dirty="0">
                <a:latin typeface="等线" pitchFamily="2" charset="-122"/>
              </a:rPr>
              <a:t>视听文献</a:t>
            </a: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</a:pPr>
            <a:r>
              <a:rPr lang="zh-CN" altLang="en-US" sz="2000" dirty="0">
                <a:latin typeface="等线" pitchFamily="2" charset="-122"/>
              </a:rPr>
              <a:t>指运用录音、录像和摄影技术直接记录声音与图像的文献形式，包括电影、电视、录像、录音、唱片、照片、绘图等。</a:t>
            </a:r>
          </a:p>
          <a:p>
            <a:pPr eaLnBrk="1" hangingPunct="1">
              <a:buNone/>
            </a:pPr>
            <a:endParaRPr lang="zh-CN" altLang="en-US" sz="3200" dirty="0"/>
          </a:p>
          <a:p>
            <a:pPr eaLnBrk="1" hangingPunct="1"/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146" name="Rectangle 3"/>
          <p:cNvSpPr>
            <a:spLocks noGrp="1"/>
          </p:cNvSpPr>
          <p:nvPr>
            <p:ph idx="1" hasCustomPrompt="1"/>
          </p:nvPr>
        </p:nvSpPr>
        <p:spPr>
          <a:ln/>
        </p:spPr>
        <p:txBody>
          <a:bodyPr vert="horz" wrap="square" lIns="91440" tIns="45720" rIns="91440" bIns="45720" anchor="t"/>
          <a:lstStyle/>
          <a:p>
            <a:pPr eaLnBrk="1" hangingPunct="1">
              <a:buNone/>
            </a:pPr>
            <a:r>
              <a:rPr lang="en-US" altLang="zh-CN" sz="2000" dirty="0">
                <a:latin typeface="等线" pitchFamily="2" charset="-122"/>
              </a:rPr>
              <a:t>3. </a:t>
            </a:r>
            <a:r>
              <a:rPr lang="zh-CN" altLang="en-US" sz="2000" dirty="0">
                <a:latin typeface="等线" pitchFamily="2" charset="-122"/>
              </a:rPr>
              <a:t>缩微文献</a:t>
            </a:r>
          </a:p>
          <a:p>
            <a:pPr eaLnBrk="1" hangingPunct="1">
              <a:buNone/>
            </a:pPr>
            <a:r>
              <a:rPr lang="zh-CN" altLang="en-US" sz="2000" dirty="0">
                <a:latin typeface="等线" pitchFamily="2" charset="-122"/>
              </a:rPr>
              <a:t>指以感光材料为载体，利用光学记录技术，使书面型文献缩小许多倍的文献。查阅时，通过一定的仪器放大还原成文字或图像。</a:t>
            </a: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</a:pPr>
            <a:r>
              <a:rPr lang="en-US" altLang="zh-CN" sz="2000" dirty="0">
                <a:latin typeface="等线" pitchFamily="2" charset="-122"/>
              </a:rPr>
              <a:t>4. </a:t>
            </a:r>
            <a:r>
              <a:rPr lang="zh-CN" altLang="en-US" sz="2000" dirty="0">
                <a:latin typeface="等线" pitchFamily="2" charset="-122"/>
              </a:rPr>
              <a:t>机读文献</a:t>
            </a: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</a:pPr>
            <a:r>
              <a:rPr lang="zh-CN" altLang="en-US" sz="2000" dirty="0">
                <a:latin typeface="等线" pitchFamily="2" charset="-122"/>
              </a:rPr>
              <a:t>指用电子计算机阅读的文献，它以一定的磁体为介质，以磁盘、光盘为载体形式，以计算机作为记录和查阅手段，将它转换成文字或图像。与书面文献的物质载体形式相比，它具有信息容量大、保存时间长、占用空间小、查阅摘取方便等特点。 </a:t>
            </a:r>
          </a:p>
          <a:p>
            <a:pPr eaLnBrk="1" hangingPunct="1"/>
            <a:endParaRPr lang="en-US" altLang="zh-CN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170" name="Rectangle 3"/>
          <p:cNvSpPr>
            <a:spLocks noGrp="1"/>
          </p:cNvSpPr>
          <p:nvPr>
            <p:ph idx="1" hasCustomPrompt="1"/>
          </p:nvPr>
        </p:nvSpPr>
        <p:spPr>
          <a:xfrm>
            <a:off x="1435735" y="274320"/>
            <a:ext cx="7498080" cy="6502400"/>
          </a:xfrm>
          <a:ln/>
        </p:spPr>
        <p:txBody>
          <a:bodyPr vert="horz" wrap="square" lIns="91440" tIns="45720" rIns="91440" bIns="45720" anchor="t">
            <a:normAutofit fontScale="87500"/>
          </a:bodyPr>
          <a:lstStyle/>
          <a:p>
            <a:pPr eaLnBrk="1" hangingPunct="1">
              <a:lnSpc>
                <a:spcPct val="150000"/>
              </a:lnSpc>
              <a:buNone/>
            </a:pPr>
            <a:r>
              <a:rPr lang="zh-CN" altLang="en-US" dirty="0"/>
              <a:t>（二）按照文献内容加工程度的不同，可将文献分为：</a:t>
            </a:r>
          </a:p>
          <a:p>
            <a:pPr eaLnBrk="1" hangingPunct="1">
              <a:lnSpc>
                <a:spcPct val="150000"/>
              </a:lnSpc>
              <a:buNone/>
            </a:pPr>
            <a:r>
              <a:rPr lang="zh-CN" altLang="en-US" dirty="0"/>
              <a:t>1.零次文献</a:t>
            </a:r>
          </a:p>
          <a:p>
            <a:pPr eaLnBrk="1" hangingPunct="1">
              <a:lnSpc>
                <a:spcPct val="150000"/>
              </a:lnSpc>
              <a:buNone/>
            </a:pPr>
            <a:r>
              <a:rPr lang="zh-CN" altLang="en-US" dirty="0" smtClean="0"/>
              <a:t>未经</a:t>
            </a:r>
            <a:r>
              <a:rPr lang="zh-CN" altLang="en-US" dirty="0"/>
              <a:t>正式发表或尚未形成正规载体的一种文献形式,如书信、手稿、笔记、会议记录等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eaLnBrk="1" hangingPunct="1">
              <a:lnSpc>
                <a:spcPct val="150000"/>
              </a:lnSpc>
              <a:buNone/>
            </a:pPr>
            <a:r>
              <a:rPr lang="zh-CN" altLang="en-US" dirty="0" smtClean="0"/>
              <a:t>2</a:t>
            </a:r>
            <a:r>
              <a:rPr lang="zh-CN" altLang="en-US" dirty="0"/>
              <a:t>.一次文献</a:t>
            </a:r>
          </a:p>
          <a:p>
            <a:pPr eaLnBrk="1" hangingPunct="1">
              <a:lnSpc>
                <a:spcPct val="150000"/>
              </a:lnSpc>
              <a:buNone/>
            </a:pPr>
            <a:r>
              <a:rPr lang="zh-CN" altLang="en-US" dirty="0" smtClean="0"/>
              <a:t>由</a:t>
            </a:r>
            <a:r>
              <a:rPr lang="zh-CN" altLang="en-US" dirty="0"/>
              <a:t>亲身经历某一事件或行为的人所写的资料,也称为原始文献。</a:t>
            </a:r>
          </a:p>
          <a:p>
            <a:pPr eaLnBrk="1" hangingPunct="1">
              <a:lnSpc>
                <a:spcPct val="150000"/>
              </a:lnSpc>
              <a:buNone/>
            </a:pPr>
            <a:r>
              <a:rPr lang="zh-CN" altLang="en-US" dirty="0"/>
              <a:t>3.二次文献</a:t>
            </a:r>
          </a:p>
          <a:p>
            <a:pPr eaLnBrk="1" hangingPunct="1">
              <a:lnSpc>
                <a:spcPct val="150000"/>
              </a:lnSpc>
              <a:buNone/>
            </a:pPr>
            <a:r>
              <a:rPr lang="zh-CN" altLang="en-US" dirty="0" smtClean="0"/>
              <a:t>对</a:t>
            </a:r>
            <a:r>
              <a:rPr lang="zh-CN" altLang="en-US" dirty="0"/>
              <a:t>一次文献进行加工整理并使之有序化和浓缩化的文献,如索引、目录、文摘等。</a:t>
            </a:r>
          </a:p>
          <a:p>
            <a:pPr eaLnBrk="1" hangingPunct="1">
              <a:lnSpc>
                <a:spcPct val="150000"/>
              </a:lnSpc>
              <a:buNone/>
            </a:pPr>
            <a:r>
              <a:rPr lang="zh-CN" altLang="en-US" dirty="0"/>
              <a:t>4.三次文献</a:t>
            </a:r>
          </a:p>
          <a:p>
            <a:pPr eaLnBrk="1" hangingPunct="1">
              <a:lnSpc>
                <a:spcPct val="150000"/>
              </a:lnSpc>
              <a:buNone/>
            </a:pPr>
            <a:r>
              <a:rPr lang="zh-CN" altLang="en-US" dirty="0" smtClean="0"/>
              <a:t>在</a:t>
            </a:r>
            <a:r>
              <a:rPr lang="zh-CN" altLang="en-US" dirty="0"/>
              <a:t>二次文献的基础上,经过分类、综合而编写的文献,如综述、评述、年鉴、手册、辞典、字典、百科全书等。</a:t>
            </a:r>
            <a:endParaRPr lang="zh-CN" altLang="en-US" dirty="0">
              <a:latin typeface="等线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b"/>
          <a:lstStyle/>
          <a:p>
            <a:pPr eaLnBrk="1" hangingPunct="1"/>
            <a:endParaRPr lang="zh-CN" altLang="en-US" sz="3200" dirty="0">
              <a:latin typeface="等线" pitchFamily="2" charset="-122"/>
            </a:endParaRPr>
          </a:p>
        </p:txBody>
      </p:sp>
      <p:sp>
        <p:nvSpPr>
          <p:cNvPr id="8195" name="Rectangle 3"/>
          <p:cNvSpPr>
            <a:spLocks noGrp="1"/>
          </p:cNvSpPr>
          <p:nvPr>
            <p:ph idx="1" hasCustomPrompt="1"/>
          </p:nvPr>
        </p:nvSpPr>
        <p:spPr>
          <a:ln/>
        </p:spPr>
        <p:txBody>
          <a:bodyPr vert="horz" wrap="square" lIns="91440" tIns="45720" rIns="91440" bIns="45720" anchor="t">
            <a:normAutofit/>
          </a:bodyPr>
          <a:lstStyle/>
          <a:p>
            <a:pPr eaLnBrk="1" hangingPunct="1">
              <a:lnSpc>
                <a:spcPct val="150000"/>
              </a:lnSpc>
              <a:buNone/>
            </a:pPr>
            <a:r>
              <a:rPr lang="zh-CN" altLang="en-US" dirty="0">
                <a:latin typeface="华文中宋" panose="02010600040101010101" charset="-122"/>
                <a:ea typeface="华文中宋" panose="02010600040101010101" charset="-122"/>
              </a:rPr>
              <a:t>二、文献的特点</a:t>
            </a:r>
          </a:p>
          <a:p>
            <a:pPr eaLnBrk="1" hangingPunct="1">
              <a:lnSpc>
                <a:spcPct val="150000"/>
              </a:lnSpc>
              <a:buNone/>
            </a:pPr>
            <a:r>
              <a:rPr lang="zh-CN" altLang="en-US" dirty="0">
                <a:latin typeface="华文中宋" panose="02010600040101010101" charset="-122"/>
                <a:ea typeface="华文中宋" panose="02010600040101010101" charset="-122"/>
              </a:rPr>
              <a:t>（一）历史性</a:t>
            </a:r>
            <a:endParaRPr lang="en-US" altLang="zh-CN" dirty="0">
              <a:latin typeface="华文中宋" panose="02010600040101010101" charset="-122"/>
              <a:ea typeface="华文中宋" panose="02010600040101010101" charset="-122"/>
            </a:endParaRPr>
          </a:p>
          <a:p>
            <a:pPr eaLnBrk="1" hangingPunct="1">
              <a:lnSpc>
                <a:spcPct val="150000"/>
              </a:lnSpc>
              <a:buNone/>
            </a:pPr>
            <a:r>
              <a:rPr lang="zh-CN" altLang="en-US" dirty="0">
                <a:latin typeface="华文中宋" panose="02010600040101010101" charset="-122"/>
                <a:ea typeface="华文中宋" panose="02010600040101010101" charset="-122"/>
              </a:rPr>
              <a:t>（二）间接性</a:t>
            </a:r>
          </a:p>
          <a:p>
            <a:pPr eaLnBrk="1" hangingPunct="1">
              <a:lnSpc>
                <a:spcPct val="150000"/>
              </a:lnSpc>
              <a:buNone/>
            </a:pPr>
            <a:r>
              <a:rPr lang="zh-CN" altLang="en-US" dirty="0">
                <a:latin typeface="华文中宋" panose="02010600040101010101" charset="-122"/>
                <a:ea typeface="华文中宋" panose="02010600040101010101" charset="-122"/>
              </a:rPr>
              <a:t>（三）继承性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/>
          </p:cNvSpPr>
          <p:nvPr>
            <p:ph type="title"/>
          </p:nvPr>
        </p:nvSpPr>
        <p:spPr>
          <a:xfrm>
            <a:off x="1435735" y="274955"/>
            <a:ext cx="7498080" cy="923290"/>
          </a:xfrm>
          <a:ln/>
        </p:spPr>
        <p:txBody>
          <a:bodyPr vert="horz" wrap="square" lIns="91440" tIns="45720" rIns="91440" bIns="45720" anchor="b"/>
          <a:lstStyle/>
          <a:p>
            <a:pPr eaLnBrk="1" hangingPunct="1"/>
            <a:r>
              <a:rPr lang="zh-CN" altLang="en-US" sz="2400" dirty="0">
                <a:latin typeface="+mn-ea"/>
                <a:ea typeface="+mn-ea"/>
              </a:rPr>
              <a:t>第二节</a:t>
            </a:r>
            <a:r>
              <a:rPr lang="en-US" altLang="zh-CN" sz="2400" dirty="0">
                <a:latin typeface="+mn-ea"/>
                <a:ea typeface="+mn-ea"/>
              </a:rPr>
              <a:t> </a:t>
            </a:r>
            <a:r>
              <a:rPr lang="zh-CN" altLang="en-US" sz="2400" dirty="0">
                <a:latin typeface="+mn-ea"/>
                <a:ea typeface="+mn-ea"/>
              </a:rPr>
              <a:t>文献搜集的要求和方法</a:t>
            </a:r>
          </a:p>
        </p:txBody>
      </p:sp>
      <p:sp>
        <p:nvSpPr>
          <p:cNvPr id="9219" name="Rectangle 3"/>
          <p:cNvSpPr>
            <a:spLocks noGrp="1"/>
          </p:cNvSpPr>
          <p:nvPr>
            <p:ph idx="1" hasCustomPrompt="1"/>
          </p:nvPr>
        </p:nvSpPr>
        <p:spPr>
          <a:ln/>
        </p:spPr>
        <p:txBody>
          <a:bodyPr vert="horz" wrap="square" lIns="91440" tIns="45720" rIns="91440" bIns="45720" anchor="t">
            <a:normAutofit/>
          </a:bodyPr>
          <a:lstStyle/>
          <a:p>
            <a:pPr eaLnBrk="1" hangingPunct="1">
              <a:lnSpc>
                <a:spcPct val="150000"/>
              </a:lnSpc>
              <a:buNone/>
            </a:pPr>
            <a:r>
              <a:rPr lang="zh-CN" altLang="en-US" sz="2400" dirty="0">
                <a:latin typeface="等线" pitchFamily="2" charset="-122"/>
              </a:rPr>
              <a:t>一、搜集文献的要求</a:t>
            </a:r>
          </a:p>
          <a:p>
            <a:pPr eaLnBrk="1" hangingPunct="1">
              <a:lnSpc>
                <a:spcPct val="150000"/>
              </a:lnSpc>
              <a:buNone/>
            </a:pPr>
            <a:r>
              <a:rPr lang="zh-CN" altLang="en-US" sz="2000" dirty="0">
                <a:latin typeface="等线" pitchFamily="2" charset="-122"/>
              </a:rPr>
              <a:t>（一）对文献资料的要求</a:t>
            </a: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</a:pPr>
            <a:r>
              <a:rPr lang="en-US" altLang="zh-CN" sz="2000" dirty="0">
                <a:latin typeface="等线" pitchFamily="2" charset="-122"/>
              </a:rPr>
              <a:t>1. </a:t>
            </a:r>
            <a:r>
              <a:rPr lang="zh-CN" altLang="en-US" sz="2000" dirty="0" smtClean="0">
                <a:latin typeface="等线" pitchFamily="2" charset="-122"/>
              </a:rPr>
              <a:t>有用</a:t>
            </a:r>
            <a:endParaRPr lang="zh-CN" altLang="en-US" sz="2000" dirty="0">
              <a:latin typeface="等线" pitchFamily="2" charset="-122"/>
            </a:endParaRP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</a:pPr>
            <a:r>
              <a:rPr lang="zh-CN" altLang="en-US" sz="2000" dirty="0">
                <a:latin typeface="等线" pitchFamily="2" charset="-122"/>
              </a:rPr>
              <a:t>2. </a:t>
            </a:r>
            <a:r>
              <a:rPr lang="zh-CN" altLang="en-US" sz="2000" dirty="0" smtClean="0">
                <a:latin typeface="等线" pitchFamily="2" charset="-122"/>
              </a:rPr>
              <a:t>全面</a:t>
            </a:r>
            <a:endParaRPr lang="zh-CN" altLang="en-US" sz="2000" dirty="0">
              <a:latin typeface="等线" pitchFamily="2" charset="-122"/>
            </a:endParaRP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</a:pPr>
            <a:r>
              <a:rPr lang="zh-CN" altLang="en-US" sz="2000" dirty="0">
                <a:latin typeface="等线" pitchFamily="2" charset="-122"/>
              </a:rPr>
              <a:t>3. </a:t>
            </a:r>
            <a:r>
              <a:rPr lang="zh-CN" altLang="en-US" sz="2000" dirty="0" smtClean="0">
                <a:latin typeface="等线" pitchFamily="2" charset="-122"/>
              </a:rPr>
              <a:t>多样</a:t>
            </a:r>
            <a:endParaRPr lang="zh-CN" altLang="en-US" sz="2000" dirty="0">
              <a:latin typeface="等线" pitchFamily="2" charset="-122"/>
            </a:endParaRP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</a:pPr>
            <a:r>
              <a:rPr lang="zh-CN" altLang="en-US" sz="2000" dirty="0">
                <a:latin typeface="等线" pitchFamily="2" charset="-122"/>
              </a:rPr>
              <a:t>4. 连续</a:t>
            </a:r>
            <a:r>
              <a:rPr lang="zh-CN" altLang="en-US" sz="2000" dirty="0" smtClean="0">
                <a:latin typeface="等线" pitchFamily="2" charset="-122"/>
              </a:rPr>
              <a:t>及时</a:t>
            </a:r>
            <a:endParaRPr lang="zh-CN" altLang="en-US" sz="2000" dirty="0">
              <a:latin typeface="等线" pitchFamily="2" charset="-122"/>
            </a:endParaRP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</a:pPr>
            <a:r>
              <a:rPr lang="zh-CN" altLang="en-US" sz="2000" dirty="0">
                <a:latin typeface="等线" pitchFamily="2" charset="-122"/>
              </a:rPr>
              <a:t>  </a:t>
            </a:r>
          </a:p>
          <a:p>
            <a:pPr eaLnBrk="1" hangingPunct="1">
              <a:lnSpc>
                <a:spcPct val="80000"/>
              </a:lnSpc>
            </a:pPr>
            <a:endParaRPr lang="en-US" altLang="zh-CN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 hasCustomPrompt="1"/>
          </p:nvPr>
        </p:nvSpPr>
        <p:spPr>
          <a:xfrm>
            <a:off x="1435735" y="1081405"/>
            <a:ext cx="7497445" cy="5635625"/>
          </a:xfrm>
        </p:spPr>
        <p:txBody>
          <a:bodyPr vert="horz" wrap="square" lIns="91440" tIns="45720" rIns="91440" bIns="45720" numCol="1" anchor="t" anchorCtr="0" compatLnSpc="1"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（二）对调查者的要求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要求调查者具备一定的知识和技能。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语言</a:t>
            </a:r>
            <a:r>
              <a:rPr kumimoji="0" lang="zh-CN" alt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知识和技能</a:t>
            </a:r>
            <a:r>
              <a:rPr kumimoji="0" lang="zh-CN" alt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。</a:t>
            </a:r>
            <a:endParaRPr kumimoji="0" lang="en-US" altLang="zh-CN" sz="20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文献</a:t>
            </a:r>
            <a:r>
              <a:rPr kumimoji="0" lang="zh-CN" alt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资料的搜集要求调查者应该具备一定的专业知识。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调查</a:t>
            </a:r>
            <a:r>
              <a:rPr kumimoji="0" lang="zh-CN" alt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资料的搜集还需要调查者掌握必要的文献查阅知识和技能,如信息检索技术、网络搜索引擎使用技术等。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 hasCustomPrompt="1"/>
          </p:nvPr>
        </p:nvSpPr>
        <p:spPr/>
        <p:txBody>
          <a:bodyPr vert="horz" wrap="square" lIns="91440" tIns="45720" rIns="91440" bIns="45720" numCol="1" anchor="t" anchorCtr="0" compatLnSpc="1">
            <a:normAutofit/>
          </a:bodyPr>
          <a:lstStyle/>
          <a:p>
            <a:pPr marL="469900" marR="0" lvl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二、收集文献的方法</a:t>
            </a:r>
          </a:p>
          <a:p>
            <a:pPr marL="469900" marR="0" lvl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(一)手工检索</a:t>
            </a:r>
          </a:p>
          <a:p>
            <a:pPr marL="469900" marR="0" lvl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(二)机读检索</a:t>
            </a:r>
          </a:p>
          <a:p>
            <a:pPr marL="469900" marR="0" lvl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(三)互联网检索</a:t>
            </a:r>
          </a:p>
          <a:p>
            <a:pPr marL="469900" marR="0" lvl="0" indent="-469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(四)循环查找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20187308"/>
  <p:tag name="KSO_WM_TEMPLATE_THUMBS_INDEX" val="1、2、3、6、8、10、11、12、1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20187308"/>
  <p:tag name="KSO_WM_TEMPLATE_THUMBS_INDEX" val="1、2、3、6、8、10、11、12、1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730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730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20187308"/>
  <p:tag name="KSO_WM_TEMPLATE_THUMBS_INDEX" val="1、2、3、6、8、10、11、12、1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730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730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20187308"/>
  <p:tag name="KSO_WM_TEMPLATE_THUMBS_INDEX" val="1、2、3、6、8、10、11、12、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730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7308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夏至">
  <a:themeElements>
    <a:clrScheme name="夏至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夏至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夏至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2019空白演示文档">
      <a:dk1>
        <a:srgbClr val="000000"/>
      </a:dk1>
      <a:lt1>
        <a:srgbClr val="FFFFFF"/>
      </a:lt1>
      <a:dk2>
        <a:srgbClr val="E6E4E4"/>
      </a:dk2>
      <a:lt2>
        <a:srgbClr val="FFFFFF"/>
      </a:lt2>
      <a:accent1>
        <a:srgbClr val="477DEA"/>
      </a:accent1>
      <a:accent2>
        <a:srgbClr val="9B9B9B"/>
      </a:accent2>
      <a:accent3>
        <a:srgbClr val="F3B745"/>
      </a:accent3>
      <a:accent4>
        <a:srgbClr val="477EE7"/>
      </a:accent4>
      <a:accent5>
        <a:srgbClr val="4BA151"/>
      </a:accent5>
      <a:accent6>
        <a:srgbClr val="E9403C"/>
      </a:accent6>
      <a:hlink>
        <a:srgbClr val="0563C1"/>
      </a:hlink>
      <a:folHlink>
        <a:srgbClr val="954D72"/>
      </a:folHlink>
    </a:clrScheme>
    <a:fontScheme name="2019空白演示文档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Office 主题​​">
  <a:themeElements>
    <a:clrScheme name="2019空白演示文档">
      <a:dk1>
        <a:srgbClr val="000000"/>
      </a:dk1>
      <a:lt1>
        <a:srgbClr val="FFFFFF"/>
      </a:lt1>
      <a:dk2>
        <a:srgbClr val="E6E4E4"/>
      </a:dk2>
      <a:lt2>
        <a:srgbClr val="FFFFFF"/>
      </a:lt2>
      <a:accent1>
        <a:srgbClr val="477DEA"/>
      </a:accent1>
      <a:accent2>
        <a:srgbClr val="9B9B9B"/>
      </a:accent2>
      <a:accent3>
        <a:srgbClr val="F3B745"/>
      </a:accent3>
      <a:accent4>
        <a:srgbClr val="477EE7"/>
      </a:accent4>
      <a:accent5>
        <a:srgbClr val="4BA151"/>
      </a:accent5>
      <a:accent6>
        <a:srgbClr val="E9403C"/>
      </a:accent6>
      <a:hlink>
        <a:srgbClr val="0563C1"/>
      </a:hlink>
      <a:folHlink>
        <a:srgbClr val="954D72"/>
      </a:folHlink>
    </a:clrScheme>
    <a:fontScheme name="2019空白演示文档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Office 主题​​">
  <a:themeElements>
    <a:clrScheme name="2019空白演示文档">
      <a:dk1>
        <a:srgbClr val="000000"/>
      </a:dk1>
      <a:lt1>
        <a:srgbClr val="FFFFFF"/>
      </a:lt1>
      <a:dk2>
        <a:srgbClr val="E6E4E4"/>
      </a:dk2>
      <a:lt2>
        <a:srgbClr val="FFFFFF"/>
      </a:lt2>
      <a:accent1>
        <a:srgbClr val="477DEA"/>
      </a:accent1>
      <a:accent2>
        <a:srgbClr val="9B9B9B"/>
      </a:accent2>
      <a:accent3>
        <a:srgbClr val="F3B745"/>
      </a:accent3>
      <a:accent4>
        <a:srgbClr val="477EE7"/>
      </a:accent4>
      <a:accent5>
        <a:srgbClr val="4BA151"/>
      </a:accent5>
      <a:accent6>
        <a:srgbClr val="E9403C"/>
      </a:accent6>
      <a:hlink>
        <a:srgbClr val="0563C1"/>
      </a:hlink>
      <a:folHlink>
        <a:srgbClr val="954D72"/>
      </a:folHlink>
    </a:clrScheme>
    <a:fontScheme name="2019空白演示文档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Profile</Template>
  <TotalTime>5</TotalTime>
  <Words>816</Words>
  <Application>Microsoft Office PowerPoint</Application>
  <PresentationFormat>全屏显示(4:3)</PresentationFormat>
  <Paragraphs>74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13</vt:i4>
      </vt:variant>
    </vt:vector>
  </HeadingPairs>
  <TitlesOfParts>
    <vt:vector size="28" baseType="lpstr">
      <vt:lpstr>Gill Sans MT</vt:lpstr>
      <vt:lpstr>等线</vt:lpstr>
      <vt:lpstr>华文中宋</vt:lpstr>
      <vt:lpstr>楷体_GB2312</vt:lpstr>
      <vt:lpstr>微软雅黑</vt:lpstr>
      <vt:lpstr>Arial</vt:lpstr>
      <vt:lpstr>Franklin Gothic Medium</vt:lpstr>
      <vt:lpstr>Verdana</vt:lpstr>
      <vt:lpstr>Wingdings</vt:lpstr>
      <vt:lpstr>Wingdings 2</vt:lpstr>
      <vt:lpstr>1_夏至</vt:lpstr>
      <vt:lpstr>Office 主题​​</vt:lpstr>
      <vt:lpstr>自定义设计方案</vt:lpstr>
      <vt:lpstr>1_Office 主题​​</vt:lpstr>
      <vt:lpstr>2_Office 主题​​</vt:lpstr>
      <vt:lpstr>第6章  文献调查法</vt:lpstr>
      <vt:lpstr>第一节　文献的类型和特点</vt:lpstr>
      <vt:lpstr>PowerPoint 演示文稿</vt:lpstr>
      <vt:lpstr>PowerPoint 演示文稿</vt:lpstr>
      <vt:lpstr>PowerPoint 演示文稿</vt:lpstr>
      <vt:lpstr>PowerPoint 演示文稿</vt:lpstr>
      <vt:lpstr>第二节 文献搜集的要求和方法</vt:lpstr>
      <vt:lpstr>PowerPoint 演示文稿</vt:lpstr>
      <vt:lpstr>PowerPoint 演示文稿</vt:lpstr>
      <vt:lpstr>第三节 文献信息的摘录</vt:lpstr>
      <vt:lpstr>第四节 对文献调查法的评价</vt:lpstr>
      <vt:lpstr>PowerPoint 演示文稿</vt:lpstr>
      <vt:lpstr>思考练习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第四章  农村社会的文献调查法</dc:title>
  <dc:creator>lu</dc:creator>
  <cp:lastModifiedBy>YARONG LU</cp:lastModifiedBy>
  <cp:revision>18</cp:revision>
  <dcterms:created xsi:type="dcterms:W3CDTF">2003-03-05T09:19:04Z</dcterms:created>
  <dcterms:modified xsi:type="dcterms:W3CDTF">2019-02-21T09:27:21Z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2052-11.1.0.8214</vt:lpwstr>
  </property>
</Properties>
</file>