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RONG LU" initials="YL" lastIdx="1" clrIdx="0">
    <p:extLst>
      <p:ext uri="{19B8F6BF-5375-455C-9EA6-DF929625EA0E}">
        <p15:presenceInfo xmlns:p15="http://schemas.microsoft.com/office/powerpoint/2012/main" userId="f48bcfbe364daad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2-19T20:36:21.293" idx="1">
    <p:pos x="6959" y="342"/>
    <p:text>此节虽短，但是意义重大；建议授课教师要特别强调认识调查研究中的伦理道德问题。</p:text>
    <p:extLst>
      <p:ext uri="{C676402C-5697-4E1C-873F-D02D1690AC5C}">
        <p15:threadingInfo xmlns:p15="http://schemas.microsoft.com/office/powerpoint/2012/main" timeZoneBias="-4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zh-CN" altLang="en-US" dirty="0" smtClean="0"/>
              <a:t>单击此处编辑母版标题样式</a:t>
            </a:r>
            <a:endParaRPr kumimoji="0" lang="en-US" dirty="0"/>
          </a:p>
        </p:txBody>
      </p:sp>
      <p:sp>
        <p:nvSpPr>
          <p:cNvPr id="22" name="副标题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dirty="0" smtClean="0"/>
              <a:t>单击以编辑母版副标题样式</a:t>
            </a:r>
            <a:endParaRPr kumimoji="0"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B756-4FD8-48AC-A476-C9CB1F4DE65F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20" name="页脚占位符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3F42-A88D-4E3C-BFD1-031D3512CB5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椭圆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  <p:extLst>
      <p:ext uri="{BB962C8B-B14F-4D97-AF65-F5344CB8AC3E}">
        <p14:creationId xmlns:p14="http://schemas.microsoft.com/office/powerpoint/2010/main" val="2011073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B756-4FD8-48AC-A476-C9CB1F4DE65F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3F42-A88D-4E3C-BFD1-031D3512CB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3242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B756-4FD8-48AC-A476-C9CB1F4DE65F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3F42-A88D-4E3C-BFD1-031D3512CB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143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82296" indent="0">
              <a:buNone/>
              <a:defRPr sz="2400"/>
            </a:lvl1pPr>
            <a:lvl2pPr marL="402336" indent="0">
              <a:buNone/>
              <a:defRPr sz="2400"/>
            </a:lvl2pPr>
            <a:lvl3pPr marL="658368" indent="0">
              <a:buNone/>
              <a:defRPr sz="2400"/>
            </a:lvl3pPr>
            <a:lvl4pPr marL="923544" indent="0">
              <a:buNone/>
              <a:defRPr sz="2400"/>
            </a:lvl4pPr>
            <a:lvl5pPr marL="1115568" indent="0">
              <a:buNone/>
              <a:defRPr sz="2400"/>
            </a:lvl5pPr>
          </a:lstStyle>
          <a:p>
            <a:pPr lvl="0" eaLnBrk="1" latinLnBrk="0" hangingPunct="1"/>
            <a:r>
              <a:rPr lang="zh-CN" altLang="en-US" dirty="0" smtClean="0"/>
              <a:t>编辑母版文本样式</a:t>
            </a:r>
          </a:p>
          <a:p>
            <a:pPr lvl="1" eaLnBrk="1" latinLnBrk="0" hangingPunct="1"/>
            <a:r>
              <a:rPr lang="zh-CN" altLang="en-US" dirty="0" smtClean="0"/>
              <a:t>第二级</a:t>
            </a:r>
          </a:p>
          <a:p>
            <a:pPr lvl="2" eaLnBrk="1" latinLnBrk="0" hangingPunct="1"/>
            <a:r>
              <a:rPr lang="zh-CN" altLang="en-US" dirty="0" smtClean="0"/>
              <a:t>第三级</a:t>
            </a:r>
          </a:p>
          <a:p>
            <a:pPr lvl="3" eaLnBrk="1" latinLnBrk="0" hangingPunct="1"/>
            <a:r>
              <a:rPr lang="zh-CN" altLang="en-US" dirty="0" smtClean="0"/>
              <a:t>第四级</a:t>
            </a:r>
          </a:p>
          <a:p>
            <a:pPr lvl="4" eaLnBrk="1" latinLnBrk="0" hangingPunct="1"/>
            <a:r>
              <a:rPr lang="zh-CN" altLang="en-US" dirty="0" smtClean="0"/>
              <a:t>第五级</a:t>
            </a:r>
            <a:endParaRPr kumimoji="0"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B756-4FD8-48AC-A476-C9CB1F4DE65F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3F42-A88D-4E3C-BFD1-031D3512CB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889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B756-4FD8-48AC-A476-C9CB1F4DE65F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3F42-A88D-4E3C-BFD1-031D3512CB5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椭圆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椭圆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  <p:extLst>
      <p:ext uri="{BB962C8B-B14F-4D97-AF65-F5344CB8AC3E}">
        <p14:creationId xmlns:p14="http://schemas.microsoft.com/office/powerpoint/2010/main" val="976559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B756-4FD8-48AC-A476-C9CB1F4DE65F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3F42-A88D-4E3C-BFD1-031D3512CB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2670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B756-4FD8-48AC-A476-C9CB1F4DE65F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3F42-A88D-4E3C-BFD1-031D3512CB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393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B756-4FD8-48AC-A476-C9CB1F4DE65F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3F42-A88D-4E3C-BFD1-031D3512CB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9887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B756-4FD8-48AC-A476-C9CB1F4DE65F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3F42-A88D-4E3C-BFD1-031D3512CB5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  <p:extLst>
      <p:ext uri="{BB962C8B-B14F-4D97-AF65-F5344CB8AC3E}">
        <p14:creationId xmlns:p14="http://schemas.microsoft.com/office/powerpoint/2010/main" val="2361406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B756-4FD8-48AC-A476-C9CB1F4DE65F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3F42-A88D-4E3C-BFD1-031D3512CB5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2770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B756-4FD8-48AC-A476-C9CB1F4DE65F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73F42-A88D-4E3C-BFD1-031D3512CB5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marL="0" indent="0" algn="l" eaLnBrk="1" latinLnBrk="0" hangingPunct="1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9" name="流程图: 过程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流程图: 过程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603534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饼形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椭圆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同心圆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矩形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24" name="日期占位符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57AB756-4FD8-48AC-A476-C9CB1F4DE65F}" type="datetimeFigureOut">
              <a:rPr lang="zh-CN" altLang="en-US" smtClean="0"/>
              <a:t>2019/2/20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3E273F42-A88D-4E3C-BFD1-031D3512CB5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5" name="矩形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  <p:extLst>
      <p:ext uri="{BB962C8B-B14F-4D97-AF65-F5344CB8AC3E}">
        <p14:creationId xmlns:p14="http://schemas.microsoft.com/office/powerpoint/2010/main" val="2160657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第</a:t>
            </a:r>
            <a:r>
              <a:rPr lang="en-US" altLang="zh-CN" dirty="0"/>
              <a:t>1</a:t>
            </a:r>
            <a:r>
              <a:rPr lang="zh-CN" altLang="en-US" dirty="0" smtClean="0"/>
              <a:t>章 农村社会经济调查概述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095431" y="2335427"/>
            <a:ext cx="9875520" cy="2564697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/>
              <a:t>第一节 农村社会经济及调查的概念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 smtClean="0"/>
              <a:t>第二节 农村社会经济调查的意义和原则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 smtClean="0"/>
              <a:t>第三节 农村社会经济调查中的伦理和</a:t>
            </a:r>
            <a:r>
              <a:rPr lang="zh-CN" altLang="en-US" dirty="0" smtClean="0"/>
              <a:t>道德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 smtClean="0"/>
              <a:t>思考练习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09041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第一节  农村社会经济及调查的概念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lnSpc>
                <a:spcPct val="150000"/>
              </a:lnSpc>
              <a:buNone/>
            </a:pPr>
            <a:r>
              <a:rPr lang="zh-CN" altLang="en-US" dirty="0" smtClean="0"/>
              <a:t>一</a:t>
            </a:r>
            <a:r>
              <a:rPr lang="zh-CN" altLang="en-US" dirty="0"/>
              <a:t>、</a:t>
            </a:r>
            <a:r>
              <a:rPr lang="zh-CN" altLang="en-US" dirty="0" smtClean="0"/>
              <a:t>农村社会经济的概念</a:t>
            </a:r>
            <a:endParaRPr lang="en-US" altLang="zh-CN" dirty="0"/>
          </a:p>
          <a:p>
            <a:pPr marL="82296" indent="0">
              <a:lnSpc>
                <a:spcPct val="150000"/>
              </a:lnSpc>
              <a:buNone/>
            </a:pPr>
            <a:r>
              <a:rPr lang="zh-CN" altLang="en-US" dirty="0" smtClean="0"/>
              <a:t>（一）广义的农村社会</a:t>
            </a:r>
            <a:endParaRPr lang="en-US" altLang="zh-CN" dirty="0" smtClean="0"/>
          </a:p>
          <a:p>
            <a:pPr marL="82296" indent="0">
              <a:lnSpc>
                <a:spcPct val="150000"/>
              </a:lnSpc>
              <a:buNone/>
            </a:pPr>
            <a:r>
              <a:rPr lang="zh-CN" altLang="en-US" sz="2400" dirty="0" smtClean="0"/>
              <a:t>在</a:t>
            </a:r>
            <a:r>
              <a:rPr lang="zh-CN" altLang="en-US" sz="2400" dirty="0"/>
              <a:t>一定的地域范围</a:t>
            </a:r>
            <a:r>
              <a:rPr lang="zh-CN" altLang="en-US" sz="2400" dirty="0" smtClean="0"/>
              <a:t>内，由</a:t>
            </a:r>
            <a:r>
              <a:rPr lang="zh-CN" altLang="en-US" sz="2400" dirty="0"/>
              <a:t>一定数量的人口、特定的生产方式和经济结构、特定的生活方式和行为规范、特定的社会组织和政治制度、特定的意识形态和心理</a:t>
            </a:r>
            <a:r>
              <a:rPr lang="zh-CN" altLang="en-US" sz="2400" dirty="0" smtClean="0"/>
              <a:t>特征等</a:t>
            </a:r>
            <a:r>
              <a:rPr lang="zh-CN" altLang="en-US" sz="2400" dirty="0"/>
              <a:t>要件构成</a:t>
            </a:r>
            <a:r>
              <a:rPr lang="zh-CN" altLang="en-US" sz="2400" dirty="0" smtClean="0"/>
              <a:t>的社</a:t>
            </a:r>
            <a:r>
              <a:rPr lang="zh-CN" altLang="en-US" sz="2400" dirty="0"/>
              <a:t>会子系统。</a:t>
            </a:r>
            <a:endParaRPr lang="en-US" altLang="zh-CN" sz="2400" dirty="0" smtClean="0"/>
          </a:p>
          <a:p>
            <a:pPr marL="82296" indent="0">
              <a:lnSpc>
                <a:spcPct val="150000"/>
              </a:lnSpc>
              <a:buNone/>
            </a:pPr>
            <a:r>
              <a:rPr lang="zh-CN" altLang="en-US" dirty="0" smtClean="0"/>
              <a:t>（二）农村社会经济子系统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721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lnSpc>
                <a:spcPct val="150000"/>
              </a:lnSpc>
              <a:buNone/>
            </a:pPr>
            <a:r>
              <a:rPr lang="zh-CN" altLang="en-US" dirty="0" smtClean="0"/>
              <a:t>二、农村社会经济调查的概念</a:t>
            </a:r>
            <a:endParaRPr lang="en-US" altLang="zh-CN" dirty="0" smtClean="0"/>
          </a:p>
          <a:p>
            <a:pPr marL="82296" indent="0">
              <a:lnSpc>
                <a:spcPct val="150000"/>
              </a:lnSpc>
              <a:buNone/>
            </a:pPr>
            <a:r>
              <a:rPr lang="zh-CN" altLang="en-US" dirty="0" smtClean="0"/>
              <a:t>农村社会经济调查：</a:t>
            </a:r>
            <a:r>
              <a:rPr lang="zh-CN" altLang="zh-CN" sz="2400" dirty="0"/>
              <a:t>人们有目的、有意识地</a:t>
            </a:r>
            <a:r>
              <a:rPr lang="en-US" altLang="zh-CN" sz="2400" dirty="0"/>
              <a:t>,</a:t>
            </a:r>
            <a:r>
              <a:rPr lang="zh-CN" altLang="zh-CN" sz="2400" dirty="0"/>
              <a:t>以人类认识活动中的经验、观察为基础</a:t>
            </a:r>
            <a:r>
              <a:rPr lang="en-US" altLang="zh-CN" sz="2400" dirty="0"/>
              <a:t>,</a:t>
            </a:r>
            <a:r>
              <a:rPr lang="zh-CN" altLang="zh-CN" sz="2400" dirty="0"/>
              <a:t>按照一定的程序</a:t>
            </a:r>
            <a:r>
              <a:rPr lang="en-US" altLang="zh-CN" sz="2400" dirty="0"/>
              <a:t>,</a:t>
            </a:r>
            <a:r>
              <a:rPr lang="zh-CN" altLang="zh-CN" sz="2400" dirty="0"/>
              <a:t>使用各种科学的技术和方法</a:t>
            </a:r>
            <a:r>
              <a:rPr lang="en-US" altLang="zh-CN" sz="2400" dirty="0"/>
              <a:t>,</a:t>
            </a:r>
            <a:r>
              <a:rPr lang="zh-CN" altLang="zh-CN" sz="2400" dirty="0"/>
              <a:t>接触农村社会经济生活</a:t>
            </a:r>
            <a:r>
              <a:rPr lang="en-US" altLang="zh-CN" sz="2400" dirty="0"/>
              <a:t>,</a:t>
            </a:r>
            <a:r>
              <a:rPr lang="zh-CN" altLang="zh-CN" sz="2400" dirty="0"/>
              <a:t>了解和认识农村社会经济状况</a:t>
            </a:r>
            <a:r>
              <a:rPr lang="en-US" altLang="zh-CN" sz="2400" dirty="0"/>
              <a:t>,</a:t>
            </a:r>
            <a:r>
              <a:rPr lang="zh-CN" altLang="zh-CN" sz="2400" dirty="0"/>
              <a:t>收集各种社会经济信息和资料的活动</a:t>
            </a:r>
            <a:r>
              <a:rPr lang="zh-CN" altLang="zh-CN" sz="2400" dirty="0" smtClean="0"/>
              <a:t>。</a:t>
            </a:r>
            <a:endParaRPr lang="en-US" altLang="zh-CN" sz="2400" dirty="0" smtClean="0"/>
          </a:p>
          <a:p>
            <a:pPr marL="82296" indent="0">
              <a:lnSpc>
                <a:spcPct val="150000"/>
              </a:lnSpc>
              <a:buNone/>
            </a:pPr>
            <a:r>
              <a:rPr lang="zh-CN" altLang="en-US" dirty="0" smtClean="0"/>
              <a:t>调查与研究的区别（</a:t>
            </a:r>
            <a:r>
              <a:rPr lang="en-US" altLang="zh-CN" dirty="0" smtClean="0"/>
              <a:t>P3</a:t>
            </a:r>
            <a:r>
              <a:rPr lang="zh-CN" altLang="en-US" dirty="0" smtClean="0"/>
              <a:t>）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4443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第二节 农村社会经济调查的意义和原则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82296" indent="0">
              <a:lnSpc>
                <a:spcPct val="150000"/>
              </a:lnSpc>
              <a:buNone/>
            </a:pPr>
            <a:r>
              <a:rPr lang="zh-CN" altLang="en-US" dirty="0" smtClean="0"/>
              <a:t>一、农村社会经济调查的意义</a:t>
            </a:r>
            <a:endParaRPr lang="en-US" altLang="zh-CN" dirty="0" smtClean="0"/>
          </a:p>
          <a:p>
            <a:pPr marL="82296" indent="0">
              <a:lnSpc>
                <a:spcPct val="150000"/>
              </a:lnSpc>
              <a:buNone/>
            </a:pPr>
            <a:r>
              <a:rPr lang="zh-CN" altLang="en-US" dirty="0" smtClean="0"/>
              <a:t>了解、认识农村社会的重要手段和方法，有助于正确把握、判断和解决问题。</a:t>
            </a:r>
            <a:endParaRPr lang="en-US" altLang="zh-CN" dirty="0" smtClean="0"/>
          </a:p>
          <a:p>
            <a:pPr marL="82296" indent="0">
              <a:lnSpc>
                <a:spcPct val="150000"/>
              </a:lnSpc>
              <a:buNone/>
            </a:pPr>
            <a:r>
              <a:rPr lang="zh-CN" altLang="en-US" dirty="0" smtClean="0"/>
              <a:t>二、农村社会经济调查的原则</a:t>
            </a:r>
            <a:endParaRPr lang="en-US" altLang="zh-CN" dirty="0" smtClean="0"/>
          </a:p>
          <a:p>
            <a:pPr marL="82296" indent="0">
              <a:lnSpc>
                <a:spcPct val="150000"/>
              </a:lnSpc>
              <a:buNone/>
            </a:pPr>
            <a:r>
              <a:rPr lang="zh-CN" altLang="en-US" dirty="0" smtClean="0"/>
              <a:t>（一）系统性原则</a:t>
            </a:r>
            <a:endParaRPr lang="en-US" altLang="zh-CN" dirty="0" smtClean="0"/>
          </a:p>
          <a:p>
            <a:pPr marL="82296" indent="0">
              <a:lnSpc>
                <a:spcPct val="150000"/>
              </a:lnSpc>
              <a:buNone/>
            </a:pPr>
            <a:r>
              <a:rPr lang="zh-CN" altLang="en-US" dirty="0" smtClean="0"/>
              <a:t>（二）</a:t>
            </a:r>
            <a:r>
              <a:rPr lang="zh-CN" altLang="zh-CN" dirty="0" smtClean="0"/>
              <a:t>客观性原则</a:t>
            </a:r>
            <a:endParaRPr lang="en-US" altLang="zh-CN" dirty="0" smtClean="0"/>
          </a:p>
          <a:p>
            <a:pPr marL="82296" indent="0">
              <a:lnSpc>
                <a:spcPct val="150000"/>
              </a:lnSpc>
              <a:buNone/>
            </a:pPr>
            <a:r>
              <a:rPr lang="zh-CN" altLang="en-US" dirty="0" smtClean="0"/>
              <a:t>（三）</a:t>
            </a:r>
            <a:r>
              <a:rPr lang="zh-CN" altLang="zh-CN" dirty="0" smtClean="0"/>
              <a:t>科学性原则</a:t>
            </a:r>
            <a:endParaRPr lang="en-US" altLang="zh-CN" dirty="0" smtClean="0"/>
          </a:p>
          <a:p>
            <a:pPr marL="82296" indent="0">
              <a:lnSpc>
                <a:spcPct val="150000"/>
              </a:lnSpc>
              <a:buNone/>
            </a:pPr>
            <a:r>
              <a:rPr lang="zh-CN" altLang="en-US" dirty="0" smtClean="0"/>
              <a:t>（四）</a:t>
            </a:r>
            <a:r>
              <a:rPr lang="zh-CN" altLang="zh-CN" dirty="0" smtClean="0"/>
              <a:t>理论</a:t>
            </a:r>
            <a:r>
              <a:rPr lang="zh-CN" altLang="zh-CN" dirty="0"/>
              <a:t>和实践相结合的原则</a:t>
            </a:r>
          </a:p>
          <a:p>
            <a:pPr marL="82296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2752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第三节 农村社会经济调查中的伦理和道德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296" indent="0">
              <a:lnSpc>
                <a:spcPct val="150000"/>
              </a:lnSpc>
              <a:buNone/>
            </a:pPr>
            <a:r>
              <a:rPr lang="zh-CN" altLang="zh-CN" dirty="0"/>
              <a:t>一、尊重和保护调查对象</a:t>
            </a:r>
          </a:p>
          <a:p>
            <a:pPr marL="82296" indent="0">
              <a:lnSpc>
                <a:spcPct val="150000"/>
              </a:lnSpc>
              <a:buNone/>
            </a:pPr>
            <a:r>
              <a:rPr lang="zh-CN" altLang="zh-CN" dirty="0"/>
              <a:t>二、保证调查资料的真实性和完整性</a:t>
            </a:r>
          </a:p>
          <a:p>
            <a:pPr marL="82296" indent="0">
              <a:lnSpc>
                <a:spcPct val="150000"/>
              </a:lnSpc>
              <a:buNone/>
            </a:pPr>
            <a:r>
              <a:rPr lang="zh-CN" altLang="zh-CN" dirty="0"/>
              <a:t>三、使用他人数据要注明来源</a:t>
            </a:r>
          </a:p>
          <a:p>
            <a:pPr marL="82296" indent="0">
              <a:lnSpc>
                <a:spcPct val="150000"/>
              </a:lnSpc>
              <a:buNone/>
            </a:pPr>
            <a:r>
              <a:rPr lang="zh-CN" altLang="zh-CN" dirty="0"/>
              <a:t>四、严厉杜绝学术不端行为</a:t>
            </a:r>
          </a:p>
          <a:p>
            <a:pPr marL="82296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1505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思考练习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zh-CN" dirty="0"/>
              <a:t>有人说，“农村社会经济调查就是到农村随意走走转转”，你是否同意这样的观点？为什么？</a:t>
            </a:r>
          </a:p>
          <a:p>
            <a:pPr marL="82296" indent="0">
              <a:lnSpc>
                <a:spcPct val="150000"/>
              </a:lnSpc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2230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主题1">
  <a:themeElements>
    <a:clrScheme name="夏至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夏至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夏至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1" id="{BC862424-01F8-436E-A779-6CECDEF4CFD4}" vid="{AF082080-CC1C-4631-9FA4-E453DF817A4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主题1</Template>
  <TotalTime>287</TotalTime>
  <Words>325</Words>
  <Application>Microsoft Office PowerPoint</Application>
  <PresentationFormat>宽屏</PresentationFormat>
  <Paragraphs>28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1" baseType="lpstr">
      <vt:lpstr>Gill Sans MT</vt:lpstr>
      <vt:lpstr>华文中宋</vt:lpstr>
      <vt:lpstr>Verdana</vt:lpstr>
      <vt:lpstr>Wingdings 2</vt:lpstr>
      <vt:lpstr>主题1</vt:lpstr>
      <vt:lpstr>第1章 农村社会经济调查概述</vt:lpstr>
      <vt:lpstr>第一节  农村社会经济及调查的概念</vt:lpstr>
      <vt:lpstr>PowerPoint 演示文稿</vt:lpstr>
      <vt:lpstr>第二节 农村社会经济调查的意义和原则</vt:lpstr>
      <vt:lpstr>第三节 农村社会经济调查中的伦理和道德</vt:lpstr>
      <vt:lpstr>思考练习</vt:lpstr>
    </vt:vector>
  </TitlesOfParts>
  <Company>RUC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YARONG LU</dc:creator>
  <cp:lastModifiedBy>YARONG LU</cp:lastModifiedBy>
  <cp:revision>11</cp:revision>
  <dcterms:created xsi:type="dcterms:W3CDTF">2019-02-19T07:58:34Z</dcterms:created>
  <dcterms:modified xsi:type="dcterms:W3CDTF">2019-02-20T14:46:59Z</dcterms:modified>
</cp:coreProperties>
</file>