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4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11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FA02A-C2ED-4280-8D4C-3F5DD3D0B1E3}" type="datetimeFigureOut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7229C3-5550-464B-BF51-EA9B7472F6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394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22" name="副标题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dirty="0" smtClean="0"/>
              <a:t>单击以编辑母版副标题样式</a:t>
            </a:r>
            <a:endParaRPr kumimoji="0" 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094CA-6A37-439C-83D6-0C98A435189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20" name="页脚占位符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398041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0A89D-0DB9-40F9-AD77-B8545A6AD33B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603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0772980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82296" indent="0">
              <a:lnSpc>
                <a:spcPct val="150000"/>
              </a:lnSpc>
              <a:buNone/>
              <a:defRPr sz="2400"/>
            </a:lvl1pPr>
            <a:lvl2pPr marL="402336" indent="0">
              <a:lnSpc>
                <a:spcPct val="150000"/>
              </a:lnSpc>
              <a:buNone/>
              <a:defRPr sz="2400"/>
            </a:lvl2pPr>
            <a:lvl3pPr marL="658368" indent="0">
              <a:lnSpc>
                <a:spcPct val="150000"/>
              </a:lnSpc>
              <a:buNone/>
              <a:defRPr sz="2400"/>
            </a:lvl3pPr>
            <a:lvl4pPr marL="923544" indent="0">
              <a:lnSpc>
                <a:spcPct val="150000"/>
              </a:lnSpc>
              <a:buNone/>
              <a:defRPr sz="2400"/>
            </a:lvl4pPr>
            <a:lvl5pPr marL="1115568" indent="0">
              <a:lnSpc>
                <a:spcPct val="150000"/>
              </a:lnSpc>
              <a:buNone/>
              <a:defRPr sz="2400"/>
            </a:lvl5pPr>
          </a:lstStyle>
          <a:p>
            <a:pPr lvl="0" eaLnBrk="1" latinLnBrk="0" hangingPunct="1"/>
            <a:r>
              <a:rPr lang="zh-CN" altLang="en-US" dirty="0" smtClean="0"/>
              <a:t>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7246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794F-AB0D-41A4-85E6-F7BB0A9C960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椭圆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644716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DDEAC-1771-4EA6-8AAC-D4951998F706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402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F9C6-84AD-464B-8174-451413D2783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1727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C14C9-2B44-45D3-BEDC-3E58B1D0C67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352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F023F-6316-46EF-9D9D-7FD188B56D1A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67659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61DDC-E73D-47FF-A3F3-3AC97D362200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4589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8EC7B-E9AD-413F-83EC-5253FA277BCE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marL="0" indent="0" algn="l" eaLnBrk="1" latinLnBrk="0" hangingPunct="1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9" name="流程图: 过程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流程图: 过程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403146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椭圆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同心圆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矩形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5" name="标题占位符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24" name="日期占位符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0ADD4BF-1595-4666-9A3C-9E7BD39ED918}" type="datetime1">
              <a:rPr lang="zh-CN" altLang="en-US" smtClean="0"/>
              <a:t>2019/2/21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22" name="灯片编号占位符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3C4BDE1-C546-4AFB-B9D6-91D5B60988D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61075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zh-CN" dirty="0" smtClean="0">
                <a:effectLst/>
              </a:rPr>
              <a:t>第</a:t>
            </a:r>
            <a:r>
              <a:rPr lang="en-US" altLang="zh-CN" smtClean="0">
                <a:effectLst/>
              </a:rPr>
              <a:t>10</a:t>
            </a:r>
            <a:r>
              <a:rPr lang="zh-CN" altLang="zh-CN" smtClean="0">
                <a:effectLst/>
              </a:rPr>
              <a:t>章</a:t>
            </a:r>
            <a:r>
              <a:rPr lang="en-US" altLang="zh-CN" dirty="0" smtClean="0">
                <a:effectLst/>
              </a:rPr>
              <a:t>  </a:t>
            </a:r>
            <a:r>
              <a:rPr lang="zh-CN" altLang="en-US" dirty="0" smtClean="0">
                <a:effectLst/>
              </a:rPr>
              <a:t>访谈调查</a:t>
            </a:r>
            <a:r>
              <a:rPr lang="zh-CN" altLang="zh-CN" dirty="0" smtClean="0">
                <a:effectLst/>
              </a:rPr>
              <a:t>法</a:t>
            </a:r>
            <a:r>
              <a:rPr lang="zh-CN" altLang="zh-CN" dirty="0">
                <a:effectLst/>
              </a:rPr>
              <a:t/>
            </a:r>
            <a:br>
              <a:rPr lang="zh-CN" altLang="zh-CN" dirty="0">
                <a:effectLst/>
              </a:rPr>
            </a:b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3879224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zh-CN" dirty="0">
                <a:latin typeface="+mn-ea"/>
              </a:rPr>
              <a:t>第一节　</a:t>
            </a:r>
            <a:r>
              <a:rPr lang="zh-CN" altLang="en-US" dirty="0" smtClean="0">
                <a:latin typeface="+mn-ea"/>
              </a:rPr>
              <a:t>访谈调查法</a:t>
            </a:r>
            <a:r>
              <a:rPr lang="zh-CN" altLang="zh-CN" dirty="0" smtClean="0">
                <a:latin typeface="+mn-ea"/>
              </a:rPr>
              <a:t>的分类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zh-CN" dirty="0">
                <a:latin typeface="+mn-ea"/>
              </a:rPr>
              <a:t>第二节　</a:t>
            </a:r>
            <a:r>
              <a:rPr lang="zh-CN" altLang="zh-CN" dirty="0" smtClean="0"/>
              <a:t>访谈</a:t>
            </a:r>
            <a:r>
              <a:rPr lang="zh-CN" altLang="zh-CN" dirty="0"/>
              <a:t>调查法的实施程序</a:t>
            </a:r>
          </a:p>
          <a:p>
            <a:pPr>
              <a:lnSpc>
                <a:spcPct val="150000"/>
              </a:lnSpc>
            </a:pPr>
            <a:r>
              <a:rPr lang="zh-CN" altLang="zh-CN" dirty="0" smtClean="0">
                <a:latin typeface="+mn-ea"/>
              </a:rPr>
              <a:t>第三</a:t>
            </a:r>
            <a:r>
              <a:rPr lang="zh-CN" altLang="zh-CN" dirty="0">
                <a:latin typeface="+mn-ea"/>
              </a:rPr>
              <a:t>节　</a:t>
            </a:r>
            <a:r>
              <a:rPr lang="zh-CN" altLang="en-US" dirty="0" smtClean="0">
                <a:latin typeface="+mn-ea"/>
              </a:rPr>
              <a:t>访谈调查中的技巧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+mn-ea"/>
              </a:rPr>
              <a:t>第四</a:t>
            </a:r>
            <a:r>
              <a:rPr lang="zh-CN" altLang="en-US" dirty="0" smtClean="0">
                <a:latin typeface="+mn-ea"/>
              </a:rPr>
              <a:t>节   对访谈调查法的评价</a:t>
            </a:r>
            <a:endParaRPr lang="en-US" altLang="zh-CN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+mn-ea"/>
              </a:rPr>
              <a:t>思考练习</a:t>
            </a:r>
            <a:endParaRPr lang="zh-CN" altLang="en-US" dirty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DEDC9-2E16-4F31-AAAA-9DDAC301F16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0244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/>
              <a:t>二、提出访谈问题的技巧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提问的方式可多种多样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提问的语言要</a:t>
            </a:r>
            <a:r>
              <a:rPr lang="zh-CN" altLang="zh-CN" dirty="0" smtClean="0"/>
              <a:t>通俗</a:t>
            </a:r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提问的语气要</a:t>
            </a:r>
            <a:r>
              <a:rPr lang="zh-CN" altLang="zh-CN" dirty="0" smtClean="0"/>
              <a:t>恰当</a:t>
            </a:r>
            <a:endParaRPr lang="en-US" altLang="zh-CN" dirty="0" smtClean="0"/>
          </a:p>
          <a:p>
            <a:r>
              <a:rPr lang="zh-CN" altLang="zh-CN" dirty="0"/>
              <a:t>三、听取访谈回答的技巧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排除各种听的障碍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对访谈对象的回答及时给予回应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善于记忆访谈信息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96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4144" y="1200150"/>
            <a:ext cx="9997440" cy="5048250"/>
          </a:xfrm>
        </p:spPr>
        <p:txBody>
          <a:bodyPr>
            <a:normAutofit fontScale="92500" lnSpcReduction="20000"/>
          </a:bodyPr>
          <a:lstStyle/>
          <a:p>
            <a:r>
              <a:rPr lang="zh-CN" altLang="zh-CN" dirty="0"/>
              <a:t>四、引导访谈问题的技巧</a:t>
            </a:r>
          </a:p>
          <a:p>
            <a:r>
              <a:rPr lang="zh-CN" altLang="zh-CN" dirty="0"/>
              <a:t>引导和追问的方式与提出问题不同。引导不是提出新问题</a:t>
            </a:r>
            <a:r>
              <a:rPr lang="en-US" altLang="zh-CN" dirty="0"/>
              <a:t>,</a:t>
            </a:r>
            <a:r>
              <a:rPr lang="zh-CN" altLang="zh-CN" dirty="0"/>
              <a:t>而是帮助访谈对象正确理解和回答已经提出的问题</a:t>
            </a:r>
            <a:r>
              <a:rPr lang="en-US" altLang="zh-CN" dirty="0"/>
              <a:t>,</a:t>
            </a:r>
            <a:r>
              <a:rPr lang="zh-CN" altLang="zh-CN" dirty="0"/>
              <a:t>目的是使访谈对象能够正确理解问题</a:t>
            </a:r>
            <a:r>
              <a:rPr lang="en-US" altLang="zh-CN" dirty="0"/>
              <a:t>,</a:t>
            </a:r>
            <a:r>
              <a:rPr lang="zh-CN" altLang="zh-CN" dirty="0"/>
              <a:t>并能准确、真实、全面地回答所提出的问题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五、追问访谈对象的技巧</a:t>
            </a:r>
          </a:p>
          <a:p>
            <a:r>
              <a:rPr lang="zh-CN" altLang="zh-CN" dirty="0"/>
              <a:t>追问不同于提问和引导。追问是为了促使访谈对象进一步真实、具体、准确、完整地回答问题</a:t>
            </a:r>
            <a:r>
              <a:rPr lang="en-US" altLang="zh-CN" dirty="0"/>
              <a:t>,</a:t>
            </a:r>
            <a:r>
              <a:rPr lang="zh-CN" altLang="zh-CN" dirty="0"/>
              <a:t>而进行的提问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/>
              <a:t>六、结束访谈的技巧</a:t>
            </a:r>
          </a:p>
          <a:p>
            <a:r>
              <a:rPr lang="zh-CN" altLang="zh-CN" dirty="0"/>
              <a:t>结束访谈的技巧主要表现为两部分</a:t>
            </a:r>
            <a:r>
              <a:rPr lang="en-US" altLang="zh-CN" dirty="0"/>
              <a:t>:</a:t>
            </a:r>
            <a:r>
              <a:rPr lang="zh-CN" altLang="zh-CN" dirty="0"/>
              <a:t>一是结束时间的把握</a:t>
            </a:r>
            <a:r>
              <a:rPr lang="en-US" altLang="zh-CN" dirty="0"/>
              <a:t>,</a:t>
            </a:r>
            <a:r>
              <a:rPr lang="zh-CN" altLang="zh-CN" dirty="0"/>
              <a:t>二是结束时使用语言的把握。</a:t>
            </a:r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278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第四节　对访谈调查法的</a:t>
            </a:r>
            <a:r>
              <a:rPr lang="zh-CN" altLang="zh-CN" dirty="0" smtClean="0">
                <a:effectLst/>
              </a:rPr>
              <a:t>评价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zh-CN" altLang="zh-CN" dirty="0"/>
              <a:t>一、访谈调查法的优点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应用广泛</a:t>
            </a:r>
          </a:p>
          <a:p>
            <a:r>
              <a:rPr lang="en-US" altLang="zh-CN" dirty="0"/>
              <a:t>1. </a:t>
            </a:r>
            <a:r>
              <a:rPr lang="zh-CN" altLang="zh-CN" dirty="0"/>
              <a:t>访谈对象广泛</a:t>
            </a:r>
          </a:p>
          <a:p>
            <a:r>
              <a:rPr lang="en-US" altLang="zh-CN" dirty="0" smtClean="0"/>
              <a:t>2</a:t>
            </a:r>
            <a:r>
              <a:rPr lang="en-US" altLang="zh-CN" dirty="0"/>
              <a:t>. </a:t>
            </a:r>
            <a:r>
              <a:rPr lang="zh-CN" altLang="zh-CN" dirty="0"/>
              <a:t>访谈时间和地点灵活</a:t>
            </a:r>
          </a:p>
          <a:p>
            <a:r>
              <a:rPr lang="en-US" altLang="zh-CN" dirty="0" smtClean="0"/>
              <a:t>3</a:t>
            </a:r>
            <a:r>
              <a:rPr lang="en-US" altLang="zh-CN" dirty="0"/>
              <a:t>. </a:t>
            </a:r>
            <a:r>
              <a:rPr lang="zh-CN" altLang="zh-CN" dirty="0"/>
              <a:t>访谈内容宽泛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访谈双方互动性强</a:t>
            </a:r>
          </a:p>
          <a:p>
            <a:r>
              <a:rPr lang="en-US" altLang="zh-CN" dirty="0"/>
              <a:t>1. </a:t>
            </a:r>
            <a:r>
              <a:rPr lang="zh-CN" altLang="zh-CN" dirty="0"/>
              <a:t>访谈是信息双向交流的过程</a:t>
            </a:r>
          </a:p>
          <a:p>
            <a:r>
              <a:rPr lang="en-US" altLang="zh-CN" dirty="0" smtClean="0"/>
              <a:t>2</a:t>
            </a:r>
            <a:r>
              <a:rPr lang="en-US" altLang="zh-CN" dirty="0"/>
              <a:t>. </a:t>
            </a:r>
            <a:r>
              <a:rPr lang="zh-CN" altLang="zh-CN" dirty="0"/>
              <a:t>访谈是构建情感交流的过程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可以与其他调查方法相结合</a:t>
            </a:r>
          </a:p>
          <a:p>
            <a:r>
              <a:rPr lang="zh-CN" altLang="zh-CN" dirty="0"/>
              <a:t>访谈调查是一种基础性的调查方法</a:t>
            </a:r>
            <a:r>
              <a:rPr lang="en-US" altLang="zh-CN" dirty="0"/>
              <a:t>,</a:t>
            </a:r>
            <a:r>
              <a:rPr lang="zh-CN" altLang="zh-CN" dirty="0"/>
              <a:t>它通常可以与问卷调查、专家调查、实地观察等方法结合起来使用</a:t>
            </a:r>
            <a:r>
              <a:rPr lang="en-US" altLang="zh-CN" dirty="0"/>
              <a:t>,</a:t>
            </a:r>
            <a:r>
              <a:rPr lang="zh-CN" altLang="zh-CN" dirty="0"/>
              <a:t>调查效果会更好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792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二、访谈调查法的不足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访谈调查结果的质量很大程度上取决于访谈员和访谈对象的素质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面对面访谈调查的匿名性特点不强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访谈调查的资料必须进行查证和核实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访谈调查需要足够的人财物力支撑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041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思考练习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在一次关于粮食主产区玉米种植大户的访谈调查中，访谈员在华北地区提及玉米的时候使用了“玉米棒子”一词，而在东北地区则使用了“苞米”一词。这体现了访谈员在访谈调查中使用了哪方面的技巧？并请列举一些其他类似的例子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55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访谈调查法是最普遍和最重要的社会调查方法之一。在农村社会经济调查中</a:t>
            </a:r>
            <a:r>
              <a:rPr lang="en-US" altLang="zh-CN" dirty="0"/>
              <a:t>,</a:t>
            </a:r>
            <a:r>
              <a:rPr lang="zh-CN" altLang="zh-CN" dirty="0"/>
              <a:t>访谈调查法通常是指访谈员与访谈对象之间通过面对面的交谈方式</a:t>
            </a:r>
            <a:r>
              <a:rPr lang="en-US" altLang="zh-CN" dirty="0"/>
              <a:t>,</a:t>
            </a:r>
            <a:r>
              <a:rPr lang="zh-CN" altLang="zh-CN" dirty="0"/>
              <a:t>了解访谈对象对社会经济问题的认知、看法的一种方法。与实地观察法比较而言</a:t>
            </a:r>
            <a:r>
              <a:rPr lang="en-US" altLang="zh-CN" dirty="0"/>
              <a:t>, </a:t>
            </a:r>
            <a:r>
              <a:rPr lang="zh-CN" altLang="zh-CN" dirty="0"/>
              <a:t>访谈调查法的调查层次高</a:t>
            </a:r>
            <a:r>
              <a:rPr lang="en-US" altLang="zh-CN" dirty="0"/>
              <a:t>,</a:t>
            </a:r>
            <a:r>
              <a:rPr lang="zh-CN" altLang="zh-CN" dirty="0"/>
              <a:t>内容也复杂</a:t>
            </a:r>
            <a:r>
              <a:rPr lang="en-US" altLang="zh-CN" dirty="0"/>
              <a:t>,</a:t>
            </a:r>
            <a:r>
              <a:rPr lang="zh-CN" altLang="zh-CN" dirty="0"/>
              <a:t>正确运用访谈法能获得更有价值的社会情况</a:t>
            </a:r>
            <a:r>
              <a:rPr lang="en-US" altLang="zh-CN" dirty="0"/>
              <a:t>,</a:t>
            </a:r>
            <a:r>
              <a:rPr lang="zh-CN" altLang="zh-CN" dirty="0"/>
              <a:t>调查的功效也大于其他的实地调查的方法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70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第一节　访谈调查法的</a:t>
            </a:r>
            <a:r>
              <a:rPr lang="zh-CN" altLang="zh-CN" dirty="0" smtClean="0">
                <a:effectLst/>
              </a:rPr>
              <a:t>分类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9844" y="1417638"/>
            <a:ext cx="9997440" cy="5197474"/>
          </a:xfrm>
        </p:spPr>
        <p:txBody>
          <a:bodyPr>
            <a:normAutofit fontScale="77500" lnSpcReduction="20000"/>
          </a:bodyPr>
          <a:lstStyle/>
          <a:p>
            <a:r>
              <a:rPr lang="zh-CN" altLang="zh-CN" dirty="0"/>
              <a:t>一、标准化访谈与非标准化访谈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标准化访谈</a:t>
            </a:r>
          </a:p>
          <a:p>
            <a:r>
              <a:rPr lang="zh-CN" altLang="zh-CN" dirty="0" smtClean="0"/>
              <a:t>又</a:t>
            </a:r>
            <a:r>
              <a:rPr lang="zh-CN" altLang="zh-CN" dirty="0"/>
              <a:t>称结构式访谈</a:t>
            </a:r>
            <a:r>
              <a:rPr lang="en-US" altLang="zh-CN" dirty="0"/>
              <a:t>,</a:t>
            </a:r>
            <a:r>
              <a:rPr lang="zh-CN" altLang="zh-CN" dirty="0"/>
              <a:t>是指按照事先统一设计的、有一定结构的访谈问卷进行访谈的方法</a:t>
            </a:r>
            <a:r>
              <a:rPr lang="zh-CN" altLang="zh-CN" dirty="0" smtClean="0"/>
              <a:t>。</a:t>
            </a:r>
            <a:r>
              <a:rPr lang="zh-CN" altLang="zh-CN" dirty="0" smtClean="0">
                <a:latin typeface="+mn-ea"/>
              </a:rPr>
              <a:t>不完全</a:t>
            </a:r>
            <a:r>
              <a:rPr lang="zh-CN" altLang="zh-CN" dirty="0">
                <a:latin typeface="+mn-ea"/>
              </a:rPr>
              <a:t>参与观察。是指观察者虽然参与到观察对象群体中来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但是其身份是暴露的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zh-CN" dirty="0">
                <a:latin typeface="+mn-ea"/>
              </a:rPr>
              <a:t>观察者始终属于半</a:t>
            </a:r>
            <a:r>
              <a:rPr lang="en-US" altLang="zh-CN" dirty="0">
                <a:latin typeface="+mn-ea"/>
              </a:rPr>
              <a:t>“</a:t>
            </a:r>
            <a:r>
              <a:rPr lang="zh-CN" altLang="zh-CN" dirty="0">
                <a:latin typeface="+mn-ea"/>
              </a:rPr>
              <a:t>客</a:t>
            </a:r>
            <a:r>
              <a:rPr lang="en-US" altLang="zh-CN" dirty="0">
                <a:latin typeface="+mn-ea"/>
              </a:rPr>
              <a:t>”</a:t>
            </a:r>
            <a:r>
              <a:rPr lang="zh-CN" altLang="zh-CN" dirty="0">
                <a:latin typeface="+mn-ea"/>
              </a:rPr>
              <a:t>半</a:t>
            </a:r>
            <a:r>
              <a:rPr lang="en-US" altLang="zh-CN" dirty="0">
                <a:latin typeface="+mn-ea"/>
              </a:rPr>
              <a:t>“</a:t>
            </a:r>
            <a:r>
              <a:rPr lang="zh-CN" altLang="zh-CN" dirty="0">
                <a:latin typeface="+mn-ea"/>
              </a:rPr>
              <a:t>主</a:t>
            </a:r>
            <a:r>
              <a:rPr lang="en-US" altLang="zh-CN" dirty="0">
                <a:latin typeface="+mn-ea"/>
              </a:rPr>
              <a:t>”</a:t>
            </a:r>
            <a:r>
              <a:rPr lang="zh-CN" altLang="zh-CN" dirty="0">
                <a:latin typeface="+mn-ea"/>
              </a:rPr>
              <a:t>的状态的一种方式</a:t>
            </a:r>
            <a:r>
              <a:rPr lang="zh-CN" altLang="zh-CN" dirty="0" smtClean="0">
                <a:latin typeface="+mn-ea"/>
              </a:rPr>
              <a:t>。</a:t>
            </a:r>
            <a:endParaRPr lang="en-US" altLang="zh-CN" dirty="0" smtClean="0">
              <a:latin typeface="+mn-ea"/>
            </a:endParaRPr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非标准化访谈</a:t>
            </a:r>
          </a:p>
          <a:p>
            <a:r>
              <a:rPr lang="zh-CN" altLang="zh-CN" dirty="0" smtClean="0"/>
              <a:t>又</a:t>
            </a:r>
            <a:r>
              <a:rPr lang="zh-CN" altLang="zh-CN" dirty="0"/>
              <a:t>称非结构式访谈</a:t>
            </a:r>
            <a:r>
              <a:rPr lang="en-US" altLang="zh-CN" dirty="0"/>
              <a:t>,</a:t>
            </a:r>
            <a:r>
              <a:rPr lang="zh-CN" altLang="zh-CN" dirty="0"/>
              <a:t>是指事先不制定统一的问卷、表格和访问程序</a:t>
            </a:r>
            <a:r>
              <a:rPr lang="en-US" altLang="zh-CN" dirty="0"/>
              <a:t>,</a:t>
            </a:r>
            <a:r>
              <a:rPr lang="zh-CN" altLang="zh-CN" dirty="0"/>
              <a:t>而是按照一个粗线条的访问提纲</a:t>
            </a:r>
            <a:r>
              <a:rPr lang="en-US" altLang="zh-CN" dirty="0"/>
              <a:t>,</a:t>
            </a:r>
            <a:r>
              <a:rPr lang="zh-CN" altLang="zh-CN" dirty="0"/>
              <a:t>由访谈员和访谈对象进行自由交谈的方法</a:t>
            </a:r>
            <a:r>
              <a:rPr lang="zh-CN" altLang="zh-CN" dirty="0" smtClean="0"/>
              <a:t>。</a:t>
            </a:r>
            <a:r>
              <a:rPr lang="zh-CN" altLang="zh-CN" dirty="0"/>
              <a:t>的主要形式有重点访谈、深度访谈和非引导性访谈三种。</a:t>
            </a:r>
          </a:p>
          <a:p>
            <a:r>
              <a:rPr lang="en-US" altLang="zh-CN" dirty="0"/>
              <a:t>1. </a:t>
            </a:r>
            <a:r>
              <a:rPr lang="zh-CN" altLang="zh-CN" dirty="0"/>
              <a:t>重点访谈</a:t>
            </a:r>
          </a:p>
          <a:p>
            <a:r>
              <a:rPr lang="en-US" altLang="zh-CN" dirty="0" smtClean="0"/>
              <a:t>2</a:t>
            </a:r>
            <a:r>
              <a:rPr lang="en-US" altLang="zh-CN" dirty="0"/>
              <a:t>. </a:t>
            </a:r>
            <a:r>
              <a:rPr lang="zh-CN" altLang="zh-CN" dirty="0"/>
              <a:t>深度访谈</a:t>
            </a:r>
          </a:p>
          <a:p>
            <a:r>
              <a:rPr lang="en-US" altLang="zh-CN" dirty="0" smtClean="0"/>
              <a:t>3</a:t>
            </a:r>
            <a:r>
              <a:rPr lang="en-US" altLang="zh-CN" dirty="0"/>
              <a:t>. </a:t>
            </a:r>
            <a:r>
              <a:rPr lang="zh-CN" altLang="zh-CN" dirty="0"/>
              <a:t>非引导性访谈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8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直接访谈</a:t>
            </a:r>
          </a:p>
          <a:p>
            <a:r>
              <a:rPr lang="zh-CN" altLang="zh-CN" dirty="0"/>
              <a:t>直接访谈是指访谈员与访谈对象进行面对面交谈的访谈方法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直接</a:t>
            </a:r>
            <a:r>
              <a:rPr lang="zh-CN" altLang="zh-CN" dirty="0"/>
              <a:t>访谈方法的优点是访谈调查的计划性比较强</a:t>
            </a:r>
            <a:r>
              <a:rPr lang="en-US" altLang="zh-CN" dirty="0"/>
              <a:t>,</a:t>
            </a:r>
            <a:r>
              <a:rPr lang="zh-CN" altLang="zh-CN" dirty="0"/>
              <a:t>能够与访谈对象同时进行多个问题的交流。通过访谈</a:t>
            </a:r>
            <a:r>
              <a:rPr lang="en-US" altLang="zh-CN" dirty="0"/>
              <a:t>, </a:t>
            </a:r>
            <a:r>
              <a:rPr lang="zh-CN" altLang="zh-CN" dirty="0"/>
              <a:t>访谈员可以清楚地了解访谈对象对交谈内容的认知</a:t>
            </a:r>
            <a:r>
              <a:rPr lang="en-US" altLang="zh-CN" dirty="0"/>
              <a:t>,</a:t>
            </a:r>
            <a:r>
              <a:rPr lang="zh-CN" altLang="zh-CN" dirty="0"/>
              <a:t>以及访谈对象的动机、行为等特征。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间接访谈</a:t>
            </a:r>
          </a:p>
          <a:p>
            <a:r>
              <a:rPr lang="zh-CN" altLang="zh-CN" dirty="0"/>
              <a:t>间接访谈是指访谈员与访谈对象不直接见面</a:t>
            </a:r>
            <a:r>
              <a:rPr lang="en-US" altLang="zh-CN" dirty="0"/>
              <a:t>,</a:t>
            </a:r>
            <a:r>
              <a:rPr lang="zh-CN" altLang="zh-CN" dirty="0"/>
              <a:t>而是通过电话、书面问卷等工具与访谈对象进行交流的访谈方法。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5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三、个别访谈与集体访谈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个别访谈</a:t>
            </a:r>
          </a:p>
          <a:p>
            <a:r>
              <a:rPr lang="zh-CN" altLang="zh-CN" dirty="0"/>
              <a:t>个别访谈，是指访谈员与访谈对象之间一对一地进行交谈的方法</a:t>
            </a:r>
            <a:r>
              <a:rPr lang="zh-CN" altLang="zh-CN" dirty="0" smtClean="0"/>
              <a:t>。</a:t>
            </a:r>
            <a:endParaRPr lang="zh-CN" altLang="zh-CN" dirty="0"/>
          </a:p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集体访谈</a:t>
            </a:r>
          </a:p>
          <a:p>
            <a:r>
              <a:rPr lang="zh-CN" altLang="zh-CN" dirty="0"/>
              <a:t>集体访谈，是指将许多访谈对象集中在一起</a:t>
            </a:r>
            <a:r>
              <a:rPr lang="en-US" altLang="zh-CN" dirty="0"/>
              <a:t>,</a:t>
            </a:r>
            <a:r>
              <a:rPr lang="zh-CN" altLang="zh-CN" dirty="0"/>
              <a:t>同时进行访谈的方法。也就是通常所说的召开座谈会。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261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第二节　访谈调查法的实施</a:t>
            </a:r>
            <a:r>
              <a:rPr lang="zh-CN" altLang="zh-CN" dirty="0" smtClean="0">
                <a:effectLst/>
              </a:rPr>
              <a:t>程序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一、准备阶段</a:t>
            </a:r>
          </a:p>
          <a:p>
            <a:r>
              <a:rPr lang="en-US" altLang="zh-CN" dirty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选择适当的访谈方法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确定访谈问题和提纲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确定访谈对象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确定具体的访谈时间、地点和场合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五</a:t>
            </a:r>
            <a:r>
              <a:rPr lang="en-US" altLang="zh-CN" dirty="0"/>
              <a:t>)</a:t>
            </a:r>
            <a:r>
              <a:rPr lang="zh-CN" altLang="zh-CN" dirty="0"/>
              <a:t>选择和培训访谈人员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9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二、访谈阶段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进入访谈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预备谈话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正式访谈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四</a:t>
            </a:r>
            <a:r>
              <a:rPr lang="en-US" altLang="zh-CN" dirty="0"/>
              <a:t>)</a:t>
            </a:r>
            <a:r>
              <a:rPr lang="zh-CN" altLang="zh-CN" dirty="0"/>
              <a:t>结束</a:t>
            </a:r>
            <a:r>
              <a:rPr lang="zh-CN" altLang="zh-CN" dirty="0" smtClean="0"/>
              <a:t>访谈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zh-CN" dirty="0"/>
              <a:t>三、访谈记录和资料整理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208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第三节　访谈调查中的</a:t>
            </a:r>
            <a:r>
              <a:rPr lang="zh-CN" altLang="zh-CN" dirty="0" smtClean="0">
                <a:effectLst/>
              </a:rPr>
              <a:t>技巧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zh-CN" dirty="0"/>
              <a:t>一、接近访谈对象的技巧</a:t>
            </a:r>
          </a:p>
          <a:p>
            <a:r>
              <a:rPr lang="en-US" altLang="zh-CN" dirty="0" smtClean="0"/>
              <a:t>(</a:t>
            </a:r>
            <a:r>
              <a:rPr lang="zh-CN" altLang="zh-CN" dirty="0"/>
              <a:t>一</a:t>
            </a:r>
            <a:r>
              <a:rPr lang="en-US" altLang="zh-CN" dirty="0"/>
              <a:t>)</a:t>
            </a:r>
            <a:r>
              <a:rPr lang="zh-CN" altLang="zh-CN" dirty="0"/>
              <a:t>称呼要恰当</a:t>
            </a:r>
          </a:p>
          <a:p>
            <a:r>
              <a:rPr lang="en-US" altLang="zh-CN" dirty="0" smtClean="0"/>
              <a:t>1</a:t>
            </a:r>
            <a:r>
              <a:rPr lang="en-US" altLang="zh-CN" dirty="0"/>
              <a:t>. </a:t>
            </a:r>
            <a:r>
              <a:rPr lang="zh-CN" altLang="zh-CN" dirty="0"/>
              <a:t>要符合访谈双方的亲密程度和心理距离</a:t>
            </a:r>
          </a:p>
          <a:p>
            <a:r>
              <a:rPr lang="en-US" altLang="zh-CN" dirty="0" smtClean="0"/>
              <a:t>2</a:t>
            </a:r>
            <a:r>
              <a:rPr lang="en-US" altLang="zh-CN" dirty="0"/>
              <a:t>. </a:t>
            </a:r>
            <a:r>
              <a:rPr lang="zh-CN" altLang="zh-CN" dirty="0"/>
              <a:t>要入乡随俗</a:t>
            </a:r>
            <a:r>
              <a:rPr lang="en-US" altLang="zh-CN" dirty="0"/>
              <a:t>,</a:t>
            </a:r>
            <a:r>
              <a:rPr lang="zh-CN" altLang="zh-CN" dirty="0"/>
              <a:t>亲切自然</a:t>
            </a:r>
          </a:p>
          <a:p>
            <a:r>
              <a:rPr lang="en-US" altLang="zh-CN" dirty="0" smtClean="0"/>
              <a:t>3</a:t>
            </a:r>
            <a:r>
              <a:rPr lang="en-US" altLang="zh-CN" dirty="0"/>
              <a:t>. </a:t>
            </a:r>
            <a:r>
              <a:rPr lang="zh-CN" altLang="zh-CN" dirty="0"/>
              <a:t>既要尊重恭敬</a:t>
            </a:r>
            <a:r>
              <a:rPr lang="en-US" altLang="zh-CN" dirty="0"/>
              <a:t>,</a:t>
            </a:r>
            <a:r>
              <a:rPr lang="zh-CN" altLang="zh-CN" dirty="0"/>
              <a:t>又要恰如其分</a:t>
            </a:r>
          </a:p>
          <a:p>
            <a:r>
              <a:rPr lang="en-US" altLang="zh-CN" dirty="0" smtClean="0"/>
              <a:t>4</a:t>
            </a:r>
            <a:r>
              <a:rPr lang="en-US" altLang="zh-CN" dirty="0"/>
              <a:t>. </a:t>
            </a:r>
            <a:r>
              <a:rPr lang="zh-CN" altLang="zh-CN" dirty="0"/>
              <a:t>要注意称呼习俗的发展和变化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002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(</a:t>
            </a:r>
            <a:r>
              <a:rPr lang="zh-CN" altLang="zh-CN" dirty="0"/>
              <a:t>二</a:t>
            </a:r>
            <a:r>
              <a:rPr lang="en-US" altLang="zh-CN" dirty="0"/>
              <a:t>)</a:t>
            </a:r>
            <a:r>
              <a:rPr lang="zh-CN" altLang="zh-CN" dirty="0"/>
              <a:t>接近访谈对象的方式</a:t>
            </a:r>
          </a:p>
          <a:p>
            <a:r>
              <a:rPr lang="en-US" altLang="zh-CN" dirty="0" smtClean="0"/>
              <a:t>1</a:t>
            </a:r>
            <a:r>
              <a:rPr lang="en-US" altLang="zh-CN" dirty="0"/>
              <a:t>. </a:t>
            </a:r>
            <a:r>
              <a:rPr lang="zh-CN" altLang="zh-CN" dirty="0"/>
              <a:t>自然接近</a:t>
            </a:r>
          </a:p>
          <a:p>
            <a:r>
              <a:rPr lang="en-US" altLang="zh-CN" dirty="0" smtClean="0"/>
              <a:t>2</a:t>
            </a:r>
            <a:r>
              <a:rPr lang="en-US" altLang="zh-CN" dirty="0"/>
              <a:t>. </a:t>
            </a:r>
            <a:r>
              <a:rPr lang="zh-CN" altLang="zh-CN" dirty="0"/>
              <a:t>求同接近</a:t>
            </a:r>
          </a:p>
          <a:p>
            <a:r>
              <a:rPr lang="en-US" altLang="zh-CN" dirty="0" smtClean="0"/>
              <a:t>3</a:t>
            </a:r>
            <a:r>
              <a:rPr lang="en-US" altLang="zh-CN" dirty="0"/>
              <a:t>. </a:t>
            </a:r>
            <a:r>
              <a:rPr lang="zh-CN" altLang="zh-CN" dirty="0"/>
              <a:t>友好接近</a:t>
            </a:r>
          </a:p>
          <a:p>
            <a:r>
              <a:rPr lang="en-US" altLang="zh-CN" dirty="0" smtClean="0"/>
              <a:t>4</a:t>
            </a:r>
            <a:r>
              <a:rPr lang="en-US" altLang="zh-CN" dirty="0"/>
              <a:t>. </a:t>
            </a:r>
            <a:r>
              <a:rPr lang="zh-CN" altLang="zh-CN" dirty="0"/>
              <a:t>隐蔽</a:t>
            </a:r>
            <a:r>
              <a:rPr lang="zh-CN" altLang="zh-CN" dirty="0" smtClean="0"/>
              <a:t>接近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/>
              <a:t>(</a:t>
            </a:r>
            <a:r>
              <a:rPr lang="zh-CN" altLang="zh-CN" dirty="0"/>
              <a:t>三</a:t>
            </a:r>
            <a:r>
              <a:rPr lang="en-US" altLang="zh-CN" dirty="0"/>
              <a:t>)</a:t>
            </a:r>
            <a:r>
              <a:rPr lang="zh-CN" altLang="zh-CN" dirty="0"/>
              <a:t>衣着要得体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85155B-9832-449A-91F7-7039A42B3C7F}" type="datetime1">
              <a:rPr lang="zh-CN" altLang="en-US" smtClean="0"/>
              <a:t>2019/2/21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120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主题1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1" id="{BC862424-01F8-436E-A779-6CECDEF4CFD4}" vid="{AF082080-CC1C-4631-9FA4-E453DF817A45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主题1</Template>
  <TotalTime>75</TotalTime>
  <Words>1022</Words>
  <Application>Microsoft Office PowerPoint</Application>
  <PresentationFormat>宽屏</PresentationFormat>
  <Paragraphs>100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0" baseType="lpstr">
      <vt:lpstr>Gill Sans MT</vt:lpstr>
      <vt:lpstr>等线</vt:lpstr>
      <vt:lpstr>华文中宋</vt:lpstr>
      <vt:lpstr>Verdana</vt:lpstr>
      <vt:lpstr>Wingdings 2</vt:lpstr>
      <vt:lpstr>主题1</vt:lpstr>
      <vt:lpstr>第10章  访谈调查法 </vt:lpstr>
      <vt:lpstr>PowerPoint 演示文稿</vt:lpstr>
      <vt:lpstr>第一节　访谈调查法的分类</vt:lpstr>
      <vt:lpstr>PowerPoint 演示文稿</vt:lpstr>
      <vt:lpstr>PowerPoint 演示文稿</vt:lpstr>
      <vt:lpstr>第二节　访谈调查法的实施程序</vt:lpstr>
      <vt:lpstr>PowerPoint 演示文稿</vt:lpstr>
      <vt:lpstr>第三节　访谈调查中的技巧</vt:lpstr>
      <vt:lpstr>PowerPoint 演示文稿</vt:lpstr>
      <vt:lpstr>PowerPoint 演示文稿</vt:lpstr>
      <vt:lpstr>PowerPoint 演示文稿</vt:lpstr>
      <vt:lpstr>第四节　对访谈调查法的评价</vt:lpstr>
      <vt:lpstr>PowerPoint 演示文稿</vt:lpstr>
      <vt:lpstr>思考练习</vt:lpstr>
    </vt:vector>
  </TitlesOfParts>
  <Company>RUC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 实地观察法 </dc:title>
  <dc:creator>YARONG LU</dc:creator>
  <cp:lastModifiedBy>YARONG LU</cp:lastModifiedBy>
  <cp:revision>8</cp:revision>
  <dcterms:created xsi:type="dcterms:W3CDTF">2019-02-21T08:03:04Z</dcterms:created>
  <dcterms:modified xsi:type="dcterms:W3CDTF">2019-02-21T09:19:22Z</dcterms:modified>
</cp:coreProperties>
</file>