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 id="2147483678" r:id="rId3"/>
    <p:sldMasterId id="2147483690" r:id="rId4"/>
    <p:sldMasterId id="2147483701" r:id="rId5"/>
  </p:sldMasterIdLst>
  <p:notesMasterIdLst>
    <p:notesMasterId r:id="rId27"/>
  </p:notesMasterIdLst>
  <p:sldIdLst>
    <p:sldId id="256" r:id="rId6"/>
    <p:sldId id="331" r:id="rId7"/>
    <p:sldId id="332" r:id="rId8"/>
    <p:sldId id="333" r:id="rId9"/>
    <p:sldId id="334" r:id="rId10"/>
    <p:sldId id="335" r:id="rId11"/>
    <p:sldId id="336" r:id="rId12"/>
    <p:sldId id="337" r:id="rId13"/>
    <p:sldId id="338" r:id="rId14"/>
    <p:sldId id="339" r:id="rId15"/>
    <p:sldId id="340" r:id="rId16"/>
    <p:sldId id="341" r:id="rId17"/>
    <p:sldId id="342" r:id="rId18"/>
    <p:sldId id="344" r:id="rId19"/>
    <p:sldId id="345" r:id="rId20"/>
    <p:sldId id="346" r:id="rId21"/>
    <p:sldId id="347" r:id="rId22"/>
    <p:sldId id="348" r:id="rId23"/>
    <p:sldId id="349" r:id="rId24"/>
    <p:sldId id="350" r:id="rId25"/>
    <p:sldId id="35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RONG LU" initials="Y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0" d="100"/>
          <a:sy n="70" d="100"/>
        </p:scale>
        <p:origin x="84" y="10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726E5-F4F1-4E16-A89E-D23109E71BEF}"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7DE760-0196-4A82-B1EC-53E444FF59DE}"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443083"/>
            <a:ext cx="987552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910080" y="2553009"/>
            <a:ext cx="9875520" cy="1752600"/>
          </a:xfrm>
        </p:spPr>
        <p:txBody>
          <a:bodyPr tIns="0"/>
          <a:lstStyle>
            <a:lvl1pPr marL="20320" indent="0" algn="l">
              <a:buNone/>
              <a:defRPr sz="2400">
                <a:solidFill>
                  <a:schemeClr val="tx2">
                    <a:shade val="30000"/>
                    <a:satMod val="150000"/>
                  </a:schemeClr>
                </a:solidFill>
                <a:latin typeface="华文中宋" panose="02010600040101010101" charset="-122"/>
                <a:ea typeface="华文中宋" panose="02010600040101010101" charset="-122"/>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fld id="{EBB64E55-A67E-464E-951E-672E7EF160CD}" type="datetime1">
              <a:rPr lang="zh-CN" altLang="en-US" smtClean="0"/>
              <a:t>2019/2/21</a:t>
            </a:fld>
            <a:endParaRPr lang="zh-CN" altLang="en-US"/>
          </a:p>
        </p:txBody>
      </p:sp>
      <p:sp>
        <p:nvSpPr>
          <p:cNvPr id="20" name="页脚占位符 19"/>
          <p:cNvSpPr>
            <a:spLocks noGrp="1"/>
          </p:cNvSpPr>
          <p:nvPr>
            <p:ph type="ftr" sz="quarter" idx="11"/>
          </p:nvPr>
        </p:nvSpPr>
        <p:spPr/>
        <p:txBody>
          <a:bodyPr/>
          <a:lstStyle/>
          <a:p>
            <a:r>
              <a:rPr lang="en-US" altLang="zh-CN" smtClean="0"/>
              <a:t>yaronglu@ruc.edu.cn</a:t>
            </a:r>
            <a:endParaRPr lang="zh-CN" altLang="en-US"/>
          </a:p>
        </p:txBody>
      </p:sp>
      <p:sp>
        <p:nvSpPr>
          <p:cNvPr id="10" name="灯片编号占位符 9"/>
          <p:cNvSpPr>
            <a:spLocks noGrp="1"/>
          </p:cNvSpPr>
          <p:nvPr>
            <p:ph type="sldNum" sz="quarter" idx="12"/>
          </p:nvPr>
        </p:nvSpPr>
        <p:spPr/>
        <p:txBody>
          <a:bodyPr/>
          <a:lstStyle/>
          <a:p>
            <a:fld id="{81949F1B-EEEC-47CE-A5E9-7052B43277B5}"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hf sldNum="0" hdr="0" ft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3B90C94-1156-4996-AABA-6571467A52F4}" type="datetime1">
              <a:rPr lang="zh-CN" altLang="en-US" smtClean="0"/>
              <a:t>2019/2/21</a:t>
            </a:fld>
            <a:endParaRPr lang="zh-CN" altLang="en-US"/>
          </a:p>
        </p:txBody>
      </p:sp>
      <p:sp>
        <p:nvSpPr>
          <p:cNvPr id="5" name="页脚占位符 4"/>
          <p:cNvSpPr>
            <a:spLocks noGrp="1"/>
          </p:cNvSpPr>
          <p:nvPr>
            <p:ph type="ftr" sz="quarter" idx="11"/>
          </p:nvPr>
        </p:nvSpPr>
        <p:spPr/>
        <p:txBody>
          <a:bodyPr/>
          <a:lstStyle/>
          <a:p>
            <a:r>
              <a:rPr lang="en-US" altLang="zh-CN" smtClean="0"/>
              <a:t>yaronglu@ruc.edu.cn</a:t>
            </a:r>
            <a:endParaRPr lang="zh-CN" altLang="en-US"/>
          </a:p>
        </p:txBody>
      </p:sp>
      <p:sp>
        <p:nvSpPr>
          <p:cNvPr id="6" name="灯片编号占位符 5"/>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39"/>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0"/>
            <a:ext cx="7416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34C199B-3FE4-4782-8B42-BCC49C51EFD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r>
              <a:rPr lang="en-US" altLang="zh-CN" smtClean="0"/>
              <a:t>yaronglu@ruc.edu.cn</a:t>
            </a:r>
            <a:endParaRPr lang="zh-CN" altLang="en-US"/>
          </a:p>
        </p:txBody>
      </p:sp>
      <p:sp>
        <p:nvSpPr>
          <p:cNvPr id="6" name="灯片编号占位符 5"/>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6CFAC-7E47-4442-BB6F-D5B55598E6A7}"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7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lnSpc>
                <a:spcPct val="150000"/>
              </a:lnSpc>
              <a:defRPr sz="2100">
                <a:solidFill>
                  <a:schemeClr val="tx1">
                    <a:lumMod val="75000"/>
                    <a:lumOff val="25000"/>
                  </a:schemeClr>
                </a:solidFill>
              </a:defRPr>
            </a:lvl1pPr>
            <a:lvl2pPr>
              <a:lnSpc>
                <a:spcPct val="150000"/>
              </a:lnSpc>
              <a:defRPr sz="2100">
                <a:solidFill>
                  <a:schemeClr val="tx1">
                    <a:lumMod val="75000"/>
                    <a:lumOff val="25000"/>
                  </a:schemeClr>
                </a:solidFill>
              </a:defRPr>
            </a:lvl2pPr>
            <a:lvl3pPr>
              <a:lnSpc>
                <a:spcPct val="150000"/>
              </a:lnSpc>
              <a:defRPr sz="2100">
                <a:solidFill>
                  <a:schemeClr val="tx1">
                    <a:lumMod val="75000"/>
                    <a:lumOff val="25000"/>
                  </a:schemeClr>
                </a:solidFill>
              </a:defRPr>
            </a:lvl3pPr>
            <a:lvl4pPr>
              <a:lnSpc>
                <a:spcPct val="150000"/>
              </a:lnSpc>
              <a:defRPr sz="2100">
                <a:solidFill>
                  <a:schemeClr val="tx1">
                    <a:lumMod val="75000"/>
                    <a:lumOff val="25000"/>
                  </a:schemeClr>
                </a:solidFill>
              </a:defRPr>
            </a:lvl4pPr>
            <a:lvl5pPr>
              <a:lnSpc>
                <a:spcPct val="150000"/>
              </a:lnSpc>
              <a:defRPr sz="21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lvl1pPr marL="62230" indent="0">
              <a:lnSpc>
                <a:spcPct val="150000"/>
              </a:lnSpc>
              <a:buNone/>
              <a:defRPr/>
            </a:lvl1pPr>
            <a:lvl2pPr marL="302260" indent="0">
              <a:lnSpc>
                <a:spcPct val="150000"/>
              </a:lnSpc>
              <a:buNone/>
              <a:defRPr/>
            </a:lvl2pPr>
            <a:lvl3pPr marL="494030" indent="0">
              <a:lnSpc>
                <a:spcPct val="150000"/>
              </a:lnSpc>
              <a:buNone/>
              <a:defRPr/>
            </a:lvl3pPr>
            <a:lvl4pPr marL="692785" indent="0">
              <a:lnSpc>
                <a:spcPct val="150000"/>
              </a:lnSpc>
              <a:buNone/>
              <a:defRPr/>
            </a:lvl4pPr>
            <a:lvl5pPr marL="836930" indent="0">
              <a:lnSpc>
                <a:spcPct val="150000"/>
              </a:lnSpc>
              <a:buNone/>
              <a:defRPr/>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
        <p:nvSpPr>
          <p:cNvPr id="5" name="页脚占位符 4"/>
          <p:cNvSpPr>
            <a:spLocks noGrp="1"/>
          </p:cNvSpPr>
          <p:nvPr>
            <p:ph type="ftr" sz="quarter" idx="11"/>
          </p:nvPr>
        </p:nvSpPr>
        <p:spPr/>
        <p:txBody>
          <a:bodyPr/>
          <a:lstStyle/>
          <a:p>
            <a:r>
              <a:rPr lang="en-US" altLang="zh-CN" smtClean="0"/>
              <a:t>yaronglu@ruc.edu.cn</a:t>
            </a:r>
            <a:endParaRPr lang="zh-CN" altLang="en-US"/>
          </a:p>
        </p:txBody>
      </p:sp>
      <p:sp>
        <p:nvSpPr>
          <p:cNvPr id="6" name="灯片编号占位符 5"/>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3751117"/>
            <a:ext cx="7321551" cy="811357"/>
          </a:xfrm>
        </p:spPr>
        <p:txBody>
          <a:bodyPr anchor="b">
            <a:normAutofit/>
          </a:bodyPr>
          <a:lstStyle>
            <a:lvl1pPr>
              <a:defRPr sz="3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1" y="4610028"/>
            <a:ext cx="7321551" cy="647555"/>
          </a:xfrm>
        </p:spPr>
        <p:txBody>
          <a:bodyPr>
            <a:normAutofit/>
          </a:bodyPr>
          <a:lstStyle>
            <a:lvl1pPr marL="0" indent="0">
              <a:buNone/>
              <a:defRPr sz="135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36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742951"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hf sldNum="0" hdr="0" ftr="0"/>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22680"/>
            <a:ext cx="105156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838200" y="3602355"/>
            <a:ext cx="10515600" cy="1655445"/>
          </a:xfrm>
        </p:spPr>
        <p:txBody>
          <a:bodyPr/>
          <a:lstStyle>
            <a:lvl1pPr marL="0" indent="0" algn="ctr">
              <a:buNone/>
              <a:defRPr sz="1800">
                <a:solidFill>
                  <a:schemeClr val="tx1">
                    <a:lumMod val="50000"/>
                    <a:lumOff val="50000"/>
                  </a:schemeClr>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3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3970" indent="0">
              <a:lnSpc>
                <a:spcPts val="2300"/>
              </a:lnSpc>
              <a:spcBef>
                <a:spcPts val="0"/>
              </a:spcBef>
              <a:buNone/>
              <a:defRPr sz="1500">
                <a:solidFill>
                  <a:schemeClr val="tx2">
                    <a:shade val="30000"/>
                    <a:satMod val="150000"/>
                  </a:schemeClr>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A3DF8866-5AE9-486B-BA86-B825C4737F5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r>
              <a:rPr lang="en-US" altLang="zh-CN" smtClean="0"/>
              <a:t>yaronglu@ruc.edu.cn</a:t>
            </a:r>
            <a:endParaRPr lang="zh-CN" altLang="en-US"/>
          </a:p>
        </p:txBody>
      </p:sp>
      <p:sp>
        <p:nvSpPr>
          <p:cNvPr id="6" name="灯片编号占位符 5"/>
          <p:cNvSpPr>
            <a:spLocks noGrp="1"/>
          </p:cNvSpPr>
          <p:nvPr>
            <p:ph type="sldNum" sz="quarter" idx="12"/>
          </p:nvPr>
        </p:nvSpPr>
        <p:spPr/>
        <p:txBody>
          <a:bodyPr/>
          <a:lstStyle/>
          <a:p>
            <a:fld id="{81949F1B-EEEC-47CE-A5E9-7052B43277B5}"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00"/>
          </a:p>
        </p:txBody>
      </p:sp>
    </p:spTree>
  </p:cSld>
  <p:clrMapOvr>
    <a:masterClrMapping/>
  </p:clrMapOvr>
  <p:hf sldNum="0" hdr="0" ftr="0"/>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702435"/>
            <a:ext cx="10515600" cy="447484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959100"/>
            <a:ext cx="10515600" cy="2781300"/>
          </a:xfrm>
        </p:spPr>
        <p:txBody>
          <a:bodyPr anchor="t" anchorCtr="0"/>
          <a:lstStyle>
            <a:lvl1pPr>
              <a:defRPr sz="36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722120"/>
            <a:ext cx="10515600" cy="1102995"/>
          </a:xfrm>
        </p:spPr>
        <p:txBody>
          <a:bodyPr lIns="144145" anchor="b" anchorCtr="0"/>
          <a:lstStyle>
            <a:lvl1pPr marL="0" indent="0">
              <a:buNone/>
              <a:defRPr sz="1800">
                <a:solidFill>
                  <a:schemeClr val="tx1">
                    <a:lumMod val="50000"/>
                    <a:lumOff val="50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05" y="365125"/>
            <a:ext cx="10515600" cy="800100"/>
          </a:xfrm>
        </p:spPr>
        <p:txBody>
          <a:bodyPr anchor="ctr" anchorCtr="0"/>
          <a:lstStyle>
            <a:lvl1pPr algn="ct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471" y="1482090"/>
            <a:ext cx="5220971"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38200" y="2368550"/>
            <a:ext cx="5222240"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655" y="1482090"/>
            <a:ext cx="5097145" cy="823595"/>
          </a:xfrm>
        </p:spPr>
        <p:txBody>
          <a:bodyPr anchor="ctr" anchorCtr="0"/>
          <a:lstStyle>
            <a:lvl1pPr marL="0" indent="0">
              <a:buNone/>
              <a:defRPr sz="2400">
                <a:solidFill>
                  <a:srgbClr val="0070C0"/>
                </a:solidFill>
              </a:defRPr>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6256655" y="2368550"/>
            <a:ext cx="5097145" cy="3820795"/>
          </a:xfrm>
        </p:spPr>
        <p:txBody>
          <a:bodyPr/>
          <a:lstStyle>
            <a:lvl1pPr>
              <a:defRPr sz="21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12700" y="-1905"/>
            <a:ext cx="7017385"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7350125" y="457200"/>
            <a:ext cx="4392295" cy="1055370"/>
          </a:xfrm>
        </p:spPr>
        <p:txBody>
          <a:bodyPr anchor="b"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7349491" y="1694180"/>
            <a:ext cx="4393565"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5183505" y="-7620"/>
            <a:ext cx="7017385" cy="6861810"/>
          </a:xfrm>
          <a:noFill/>
        </p:spPr>
        <p:txBody>
          <a:bodyPr lIns="252095" tIns="144145"/>
          <a:lstStyle>
            <a:lvl1pPr marL="0" indent="0" algn="ctr">
              <a:buNone/>
              <a:defRPr sz="1350">
                <a:solidFill>
                  <a:schemeClr val="tx1">
                    <a:lumMod val="50000"/>
                    <a:lumOff val="50000"/>
                  </a:schemeClr>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2" name="标题 1"/>
          <p:cNvSpPr>
            <a:spLocks noGrp="1"/>
          </p:cNvSpPr>
          <p:nvPr>
            <p:ph type="title"/>
          </p:nvPr>
        </p:nvSpPr>
        <p:spPr>
          <a:xfrm>
            <a:off x="409575" y="457200"/>
            <a:ext cx="4279900" cy="1055370"/>
          </a:xfrm>
        </p:spPr>
        <p:txBody>
          <a:bodyPr anchor="t" anchorCtr="0"/>
          <a:lstStyle>
            <a:lvl1pPr>
              <a:defRPr sz="24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409575" y="1694180"/>
            <a:ext cx="4280535" cy="4480560"/>
          </a:xfrm>
        </p:spPr>
        <p:txBody>
          <a:bodyPr/>
          <a:lstStyle>
            <a:lvl1pPr marL="0" indent="0">
              <a:buNone/>
              <a:defRPr sz="2100">
                <a:solidFill>
                  <a:schemeClr val="tx1"/>
                </a:solidFill>
              </a:defRPr>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
        <p:nvSpPr>
          <p:cNvPr id="3"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7"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27025"/>
            <a:ext cx="10515600" cy="585025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100"/>
            </a:lvl1pPr>
            <a:lvl2pPr>
              <a:defRPr sz="1800"/>
            </a:lvl2pPr>
            <a:lvl3pPr>
              <a:defRPr sz="1500"/>
            </a:lvl3pPr>
            <a:lvl4pPr>
              <a:defRPr sz="1350"/>
            </a:lvl4pPr>
            <a:lvl5pPr>
              <a:defRPr sz="135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A624B476-10FA-4D34-9202-6E4607369673}" type="datetime1">
              <a:rPr lang="zh-CN" altLang="en-US" smtClean="0"/>
              <a:t>2019/2/21</a:t>
            </a:fld>
            <a:endParaRPr lang="zh-CN" altLang="en-US"/>
          </a:p>
        </p:txBody>
      </p:sp>
      <p:sp>
        <p:nvSpPr>
          <p:cNvPr id="6" name="页脚占位符 5"/>
          <p:cNvSpPr>
            <a:spLocks noGrp="1"/>
          </p:cNvSpPr>
          <p:nvPr>
            <p:ph type="ftr" sz="quarter" idx="11"/>
          </p:nvPr>
        </p:nvSpPr>
        <p:spPr/>
        <p:txBody>
          <a:bodyPr/>
          <a:lstStyle/>
          <a:p>
            <a:r>
              <a:rPr lang="en-US" altLang="zh-CN" smtClean="0"/>
              <a:t>yaronglu@ruc.edu.cn</a:t>
            </a:r>
            <a:endParaRPr lang="zh-CN" altLang="en-US"/>
          </a:p>
        </p:txBody>
      </p:sp>
      <p:sp>
        <p:nvSpPr>
          <p:cNvPr id="7" name="灯片编号占位符 6"/>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3751117"/>
            <a:ext cx="7321551"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831851" y="4610028"/>
            <a:ext cx="7321551"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742951"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hf sldNum="0" hdr="0" ft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3375"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48260" indent="0" algn="l">
              <a:lnSpc>
                <a:spcPct val="100000"/>
              </a:lnSpc>
              <a:spcBef>
                <a:spcPts val="75"/>
              </a:spcBef>
              <a:buNone/>
              <a:defRPr sz="1425" b="0">
                <a:solidFill>
                  <a:schemeClr val="tx1"/>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294640" indent="-205740">
              <a:lnSpc>
                <a:spcPct val="100000"/>
              </a:lnSpc>
              <a:spcBef>
                <a:spcPts val="525"/>
              </a:spcBef>
              <a:defRPr sz="1800"/>
            </a:lvl1pPr>
            <a:lvl2pPr>
              <a:lnSpc>
                <a:spcPct val="100000"/>
              </a:lnSpc>
              <a:spcBef>
                <a:spcPts val="525"/>
              </a:spcBef>
              <a:defRPr sz="1500"/>
            </a:lvl2pPr>
            <a:lvl3pPr>
              <a:lnSpc>
                <a:spcPct val="100000"/>
              </a:lnSpc>
              <a:spcBef>
                <a:spcPts val="525"/>
              </a:spcBef>
              <a:defRPr sz="1350"/>
            </a:lvl3pPr>
            <a:lvl4pPr>
              <a:lnSpc>
                <a:spcPct val="100000"/>
              </a:lnSpc>
              <a:spcBef>
                <a:spcPts val="525"/>
              </a:spcBef>
              <a:defRPr sz="1200"/>
            </a:lvl4pPr>
            <a:lvl5pPr>
              <a:lnSpc>
                <a:spcPct val="100000"/>
              </a:lnSpc>
              <a:spcBef>
                <a:spcPts val="525"/>
              </a:spcBef>
              <a:defRPr sz="12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7B1D34-B7E9-4EF6-9C9D-66283E2CCFF1}" type="datetime1">
              <a:rPr lang="zh-CN" altLang="en-US" smtClean="0"/>
              <a:t>2019/2/21</a:t>
            </a:fld>
            <a:endParaRPr lang="zh-CN" altLang="en-US"/>
          </a:p>
        </p:txBody>
      </p:sp>
      <p:sp>
        <p:nvSpPr>
          <p:cNvPr id="8" name="页脚占位符 7"/>
          <p:cNvSpPr>
            <a:spLocks noGrp="1"/>
          </p:cNvSpPr>
          <p:nvPr>
            <p:ph type="ftr" sz="quarter" idx="11"/>
          </p:nvPr>
        </p:nvSpPr>
        <p:spPr/>
        <p:txBody>
          <a:bodyPr/>
          <a:lstStyle/>
          <a:p>
            <a:r>
              <a:rPr lang="en-US" altLang="zh-CN" smtClean="0"/>
              <a:t>yaronglu@ruc.edu.cn</a:t>
            </a:r>
            <a:endParaRPr lang="zh-CN" altLang="en-US"/>
          </a:p>
        </p:txBody>
      </p:sp>
      <p:sp>
        <p:nvSpPr>
          <p:cNvPr id="9" name="灯片编号占位符 8"/>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45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350">
                <a:solidFill>
                  <a:schemeClr val="tx1">
                    <a:lumMod val="75000"/>
                    <a:lumOff val="25000"/>
                  </a:schemeClr>
                </a:solidFill>
                <a:effectLst/>
                <a:latin typeface="+mj-lt"/>
                <a:ea typeface="+mj-ea"/>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24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marL="0" indent="0">
              <a:buNone/>
              <a:defRPr sz="1800">
                <a:solidFill>
                  <a:schemeClr val="tx1">
                    <a:lumMod val="75000"/>
                    <a:lumOff val="25000"/>
                  </a:schemeClr>
                </a:solidFill>
                <a:latin typeface="华文中宋" panose="02010600040101010101" charset="-122"/>
                <a:ea typeface="华文中宋" panose="02010600040101010101" charset="-122"/>
              </a:defRPr>
            </a:lvl1pPr>
            <a:lvl2pPr marL="342900" indent="0">
              <a:buNone/>
              <a:defRPr sz="1800">
                <a:solidFill>
                  <a:schemeClr val="tx1">
                    <a:lumMod val="75000"/>
                    <a:lumOff val="25000"/>
                  </a:schemeClr>
                </a:solidFill>
                <a:latin typeface="华文中宋" panose="02010600040101010101" charset="-122"/>
                <a:ea typeface="华文中宋" panose="02010600040101010101" charset="-122"/>
              </a:defRPr>
            </a:lvl2pPr>
            <a:lvl3pPr marL="685800" indent="0">
              <a:buNone/>
              <a:defRPr sz="1800">
                <a:solidFill>
                  <a:schemeClr val="tx1">
                    <a:lumMod val="75000"/>
                    <a:lumOff val="25000"/>
                  </a:schemeClr>
                </a:solidFill>
                <a:latin typeface="华文中宋" panose="02010600040101010101" charset="-122"/>
                <a:ea typeface="华文中宋" panose="02010600040101010101" charset="-122"/>
              </a:defRPr>
            </a:lvl3pPr>
            <a:lvl4pPr marL="1028700" indent="0">
              <a:buNone/>
              <a:defRPr sz="1800">
                <a:solidFill>
                  <a:schemeClr val="tx1">
                    <a:lumMod val="75000"/>
                    <a:lumOff val="25000"/>
                  </a:schemeClr>
                </a:solidFill>
                <a:latin typeface="华文中宋" panose="02010600040101010101" charset="-122"/>
                <a:ea typeface="华文中宋" panose="02010600040101010101" charset="-122"/>
              </a:defRPr>
            </a:lvl4pPr>
            <a:lvl5pPr marL="1371600" indent="0">
              <a:buNone/>
              <a:defRPr sz="18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3751117"/>
            <a:ext cx="7321551" cy="811357"/>
          </a:xfrm>
        </p:spPr>
        <p:txBody>
          <a:bodyPr anchor="b">
            <a:normAutofit/>
          </a:bodyPr>
          <a:lstStyle>
            <a:lvl1pPr>
              <a:defRPr sz="3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831851" y="4610028"/>
            <a:ext cx="7321551" cy="647555"/>
          </a:xfrm>
        </p:spPr>
        <p:txBody>
          <a:bodyPr>
            <a:normAutofit/>
          </a:bodyPr>
          <a:lstStyle>
            <a:lvl1pPr marL="0" indent="0">
              <a:buNone/>
              <a:defRPr sz="1800">
                <a:solidFill>
                  <a:schemeClr val="tx1"/>
                </a:solidFill>
                <a:latin typeface="华文中宋" panose="02010600040101010101" charset="-122"/>
                <a:ea typeface="华文中宋" panose="02010600040101010101" charset="-122"/>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18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1500">
                <a:solidFill>
                  <a:schemeClr val="tx1">
                    <a:lumMod val="75000"/>
                    <a:lumOff val="25000"/>
                  </a:schemeClr>
                </a:solidFill>
              </a:defRPr>
            </a:lvl1pPr>
            <a:lvl2pPr>
              <a:lnSpc>
                <a:spcPct val="150000"/>
              </a:lnSpc>
              <a:defRPr sz="1350">
                <a:solidFill>
                  <a:schemeClr val="tx1">
                    <a:lumMod val="75000"/>
                    <a:lumOff val="25000"/>
                  </a:schemeClr>
                </a:solidFill>
              </a:defRPr>
            </a:lvl2pPr>
            <a:lvl3pPr>
              <a:lnSpc>
                <a:spcPct val="150000"/>
              </a:lnSpc>
              <a:defRPr sz="1200">
                <a:solidFill>
                  <a:schemeClr val="tx1">
                    <a:lumMod val="75000"/>
                    <a:lumOff val="25000"/>
                  </a:schemeClr>
                </a:solidFill>
              </a:defRPr>
            </a:lvl3pPr>
            <a:lvl4pPr>
              <a:lnSpc>
                <a:spcPct val="150000"/>
              </a:lnSpc>
              <a:defRPr sz="1200">
                <a:solidFill>
                  <a:schemeClr val="tx1">
                    <a:lumMod val="75000"/>
                    <a:lumOff val="25000"/>
                  </a:schemeClr>
                </a:solidFill>
              </a:defRPr>
            </a:lvl4pPr>
            <a:lvl5pPr>
              <a:lnSpc>
                <a:spcPct val="150000"/>
              </a:lnSpc>
              <a:defRPr sz="12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36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18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1">
              <a:rPr lang="zh-CN" altLang="en-US" smtClean="0"/>
              <a:t>2019/2/21</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742951"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27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9"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D860B467-1AD7-4FA1-95DC-6306227D0138}" type="datetime1">
              <a:rPr lang="zh-CN" altLang="en-US" smtClean="0"/>
              <a:t>2019/2/21</a:t>
            </a:fld>
            <a:endParaRPr lang="zh-CN" altLang="en-US"/>
          </a:p>
        </p:txBody>
      </p:sp>
      <p:sp>
        <p:nvSpPr>
          <p:cNvPr id="4" name="页脚占位符 3"/>
          <p:cNvSpPr>
            <a:spLocks noGrp="1"/>
          </p:cNvSpPr>
          <p:nvPr>
            <p:ph type="ftr" sz="quarter" idx="11"/>
          </p:nvPr>
        </p:nvSpPr>
        <p:spPr/>
        <p:txBody>
          <a:bodyPr/>
          <a:lstStyle/>
          <a:p>
            <a:r>
              <a:rPr lang="en-US" altLang="zh-CN" smtClean="0"/>
              <a:t>yaronglu@ruc.edu.cn</a:t>
            </a:r>
            <a:endParaRPr lang="zh-CN" altLang="en-US"/>
          </a:p>
        </p:txBody>
      </p:sp>
      <p:sp>
        <p:nvSpPr>
          <p:cNvPr id="5" name="灯片编号占位符 4"/>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日期占位符 1"/>
          <p:cNvSpPr>
            <a:spLocks noGrp="1"/>
          </p:cNvSpPr>
          <p:nvPr>
            <p:ph type="dt" sz="half" idx="10"/>
          </p:nvPr>
        </p:nvSpPr>
        <p:spPr/>
        <p:txBody>
          <a:bodyPr/>
          <a:lstStyle/>
          <a:p>
            <a:fld id="{49F6D2D1-C704-4738-BA31-027213EE782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r>
              <a:rPr lang="en-US" altLang="zh-CN" smtClean="0"/>
              <a:t>yaronglu@ruc.edu.cn</a:t>
            </a:r>
            <a:endParaRPr lang="zh-CN" altLang="en-US"/>
          </a:p>
        </p:txBody>
      </p:sp>
      <p:sp>
        <p:nvSpPr>
          <p:cNvPr id="4" name="灯片编号占位符 3"/>
          <p:cNvSpPr>
            <a:spLocks noGrp="1"/>
          </p:cNvSpPr>
          <p:nvPr>
            <p:ph type="sldNum" sz="quarter" idx="12"/>
          </p:nvPr>
        </p:nvSpPr>
        <p:spPr/>
        <p:txBody>
          <a:bodyPr/>
          <a:lstStyle/>
          <a:p>
            <a:fld id="{81949F1B-EEEC-47CE-A5E9-7052B43277B5}"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Tree>
  </p:cSld>
  <p:clrMapOvr>
    <a:masterClrMapping/>
  </p:clrMapOvr>
  <p:hf sldNum="0" hdr="0" ft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165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34290" indent="0">
              <a:lnSpc>
                <a:spcPct val="100000"/>
              </a:lnSpc>
              <a:spcBef>
                <a:spcPts val="0"/>
              </a:spcBef>
              <a:buNone/>
              <a:defRPr sz="1050"/>
            </a:lvl1pPr>
            <a:lvl2pPr>
              <a:buNone/>
              <a:defRPr sz="900"/>
            </a:lvl2pPr>
            <a:lvl3pPr>
              <a:buNone/>
              <a:defRPr sz="750"/>
            </a:lvl3pPr>
            <a:lvl4pPr>
              <a:buNone/>
              <a:defRPr sz="675"/>
            </a:lvl4pPr>
            <a:lvl5pPr>
              <a:buNone/>
              <a:defRPr sz="675"/>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609600" y="2133600"/>
            <a:ext cx="10871200" cy="3992563"/>
          </a:xfrm>
        </p:spPr>
        <p:txBody>
          <a:bodyPr/>
          <a:lstStyle>
            <a:lvl1pPr>
              <a:defRPr sz="2400"/>
            </a:lvl1pPr>
            <a:lvl2pPr>
              <a:defRPr sz="2100"/>
            </a:lvl2pPr>
            <a:lvl3pPr>
              <a:defRPr sz="1800"/>
            </a:lvl3pPr>
            <a:lvl4pPr>
              <a:defRPr sz="1500"/>
            </a:lvl4pPr>
            <a:lvl5pPr>
              <a:defRPr sz="15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246B14F-47B8-4AAB-BCA1-EE1C594699A9}" type="datetime1">
              <a:rPr lang="zh-CN" altLang="en-US" smtClean="0"/>
              <a:t>2019/2/21</a:t>
            </a:fld>
            <a:endParaRPr lang="zh-CN" altLang="en-US"/>
          </a:p>
        </p:txBody>
      </p:sp>
      <p:sp>
        <p:nvSpPr>
          <p:cNvPr id="6" name="页脚占位符 5"/>
          <p:cNvSpPr>
            <a:spLocks noGrp="1"/>
          </p:cNvSpPr>
          <p:nvPr>
            <p:ph type="ftr" sz="quarter" idx="11"/>
          </p:nvPr>
        </p:nvSpPr>
        <p:spPr/>
        <p:txBody>
          <a:bodyPr/>
          <a:lstStyle/>
          <a:p>
            <a:r>
              <a:rPr lang="en-US" altLang="zh-CN" smtClean="0"/>
              <a:t>yaronglu@ruc.edu.cn</a:t>
            </a:r>
            <a:endParaRPr lang="zh-CN" altLang="en-US"/>
          </a:p>
        </p:txBody>
      </p:sp>
      <p:sp>
        <p:nvSpPr>
          <p:cNvPr id="7" name="灯片编号占位符 6"/>
          <p:cNvSpPr>
            <a:spLocks noGrp="1"/>
          </p:cNvSpPr>
          <p:nvPr>
            <p:ph type="sldNum" sz="quarter" idx="12"/>
          </p:nvPr>
        </p:nvSpPr>
        <p:spPr/>
        <p:txBody>
          <a:bodyPr/>
          <a:lstStyle/>
          <a:p>
            <a:fld id="{81949F1B-EEEC-47CE-A5E9-7052B43277B5}" type="slidenum">
              <a:rPr lang="zh-CN" altLang="en-US" smtClean="0"/>
              <a:t>‹#›</a:t>
            </a:fld>
            <a:endParaRPr lang="zh-CN" altLang="en-US"/>
          </a:p>
        </p:txBody>
      </p:sp>
    </p:spTree>
  </p:cSld>
  <p:clrMapOvr>
    <a:masterClrMapping/>
  </p:clrMapOvr>
  <p:hf sldNum="0" hdr="0" ft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1575"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F137A063-22F9-4479-99A2-D1712B48E317}" type="datetime1">
              <a:rPr lang="zh-CN" altLang="en-US" smtClean="0"/>
              <a:t>2019/2/21</a:t>
            </a:fld>
            <a:endParaRPr lang="zh-CN" altLang="en-US"/>
          </a:p>
        </p:txBody>
      </p:sp>
      <p:sp>
        <p:nvSpPr>
          <p:cNvPr id="6" name="页脚占位符 5"/>
          <p:cNvSpPr>
            <a:spLocks noGrp="1"/>
          </p:cNvSpPr>
          <p:nvPr>
            <p:ph type="ftr" sz="quarter" idx="11"/>
          </p:nvPr>
        </p:nvSpPr>
        <p:spPr/>
        <p:txBody>
          <a:bodyPr/>
          <a:lstStyle/>
          <a:p>
            <a:r>
              <a:rPr lang="en-US" altLang="zh-CN" smtClean="0"/>
              <a:t>yaronglu@ruc.edu.cn</a:t>
            </a:r>
            <a:endParaRPr lang="zh-CN" altLang="en-US"/>
          </a:p>
        </p:txBody>
      </p:sp>
      <p:sp>
        <p:nvSpPr>
          <p:cNvPr id="7" name="灯片编号占位符 6"/>
          <p:cNvSpPr>
            <a:spLocks noGrp="1"/>
          </p:cNvSpPr>
          <p:nvPr>
            <p:ph type="sldNum" sz="quarter" idx="12"/>
          </p:nvPr>
        </p:nvSpPr>
        <p:spPr/>
        <p:txBody>
          <a:bodyPr/>
          <a:lstStyle/>
          <a:p>
            <a:fld id="{81949F1B-EEEC-47CE-A5E9-7052B43277B5}"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68580" tIns="20574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24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3"/>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24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050">
                <a:solidFill>
                  <a:srgbClr val="777777"/>
                </a:solidFill>
              </a:defRPr>
            </a:lvl1pPr>
            <a:lvl2pPr>
              <a:defRPr sz="900"/>
            </a:lvl2pPr>
            <a:lvl3pPr>
              <a:defRPr sz="750"/>
            </a:lvl3pPr>
            <a:lvl4pPr>
              <a:defRPr sz="675"/>
            </a:lvl4pPr>
            <a:lvl5pPr>
              <a:defRPr sz="675"/>
            </a:lvl5pPr>
          </a:lstStyle>
          <a:p>
            <a:pPr lvl="0" eaLnBrk="1" latinLnBrk="0" hangingPunct="1"/>
            <a:r>
              <a:rPr kumimoji="0" lang="zh-CN" altLang="en-US" smtClean="0"/>
              <a:t>单击此处编辑母版文本样式</a:t>
            </a:r>
          </a:p>
        </p:txBody>
      </p:sp>
      <p:cxnSp>
        <p:nvCxnSpPr>
          <p:cNvPr id="11" name="直接连接符 10" hidden="1"/>
          <p:cNvCxnSpPr/>
          <p:nvPr/>
        </p:nvCxnSpPr>
        <p:spPr>
          <a:xfrm>
            <a:off x="742951"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ags" Target="../tags/tag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ags" Target="../tags/tag4.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3.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tags" Target="../tags/tag6.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ags" Target="../tags/tag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theme" Target="../theme/theme4.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ags" Target="../tags/tag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tags" Target="../tags/tag9.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ags" Target="../tags/tag8.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theme" Target="../theme/theme5.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3"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8" name="椭圆 7"/>
          <p:cNvSpPr/>
          <p:nvPr/>
        </p:nvSpPr>
        <p:spPr>
          <a:xfrm>
            <a:off x="225088" y="21102"/>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1" name="同心圆 10"/>
          <p:cNvSpPr/>
          <p:nvPr/>
        </p:nvSpPr>
        <p:spPr>
          <a:xfrm rot="2315675">
            <a:off x="243841"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12" name="矩形 11"/>
          <p:cNvSpPr/>
          <p:nvPr/>
        </p:nvSpPr>
        <p:spPr>
          <a:xfrm>
            <a:off x="1350497"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900">
                <a:solidFill>
                  <a:schemeClr val="bg2">
                    <a:shade val="50000"/>
                    <a:satMod val="200000"/>
                  </a:schemeClr>
                </a:solidFill>
              </a:defRPr>
            </a:lvl1pPr>
          </a:lstStyle>
          <a:p>
            <a:fld id="{2836CFAC-7E47-4442-BB6F-D5B55598E6A7}" type="datetime1">
              <a:rPr lang="zh-CN" altLang="en-US" smtClean="0"/>
              <a:t>2019/2/21</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900">
                <a:solidFill>
                  <a:schemeClr val="bg2">
                    <a:shade val="50000"/>
                    <a:satMod val="200000"/>
                  </a:schemeClr>
                </a:solidFill>
                <a:effectLst/>
              </a:defRPr>
            </a:lvl1pPr>
          </a:lstStyle>
          <a:p>
            <a:r>
              <a:rPr lang="en-US" altLang="zh-CN" smtClean="0"/>
              <a:t>yaronglu@ruc.edu.cn</a:t>
            </a:r>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900">
                <a:solidFill>
                  <a:schemeClr val="bg2">
                    <a:shade val="50000"/>
                    <a:satMod val="200000"/>
                  </a:schemeClr>
                </a:solidFill>
                <a:effectLst/>
              </a:defRPr>
            </a:lvl1pPr>
          </a:lstStyle>
          <a:p>
            <a:fld id="{81949F1B-EEEC-47CE-A5E9-7052B43277B5}"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00"/>
          </a:p>
        </p:txBody>
      </p:sp>
      <p:sp>
        <p:nvSpPr>
          <p:cNvPr id="2" name="KSO_TEMPLATE" hidden="1"/>
          <p:cNvSpPr/>
          <p:nvPr>
            <p:custDataLst>
              <p:tags r:id="rId19"/>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p:txStyles>
    <p:titleStyle>
      <a:lvl1pPr algn="l" rtl="0" eaLnBrk="1" latinLnBrk="0" hangingPunct="1">
        <a:spcBef>
          <a:spcPct val="0"/>
        </a:spcBef>
        <a:buNone/>
        <a:defRPr kumimoji="0" sz="3225"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62230" indent="0" algn="l" rtl="0" eaLnBrk="1" latinLnBrk="0" hangingPunct="1">
        <a:lnSpc>
          <a:spcPct val="150000"/>
        </a:lnSpc>
        <a:spcBef>
          <a:spcPts val="450"/>
        </a:spcBef>
        <a:buClr>
          <a:schemeClr val="accent1"/>
        </a:buClr>
        <a:buSzPct val="80000"/>
        <a:buFont typeface="Wingdings 2" panose="05020102010507070707"/>
        <a:buNone/>
        <a:defRPr kumimoji="0" sz="2400" kern="1200">
          <a:solidFill>
            <a:schemeClr val="tx1"/>
          </a:solidFill>
          <a:latin typeface="+mn-lt"/>
          <a:ea typeface="+mn-ea"/>
          <a:cs typeface="+mn-cs"/>
        </a:defRPr>
      </a:lvl1pPr>
      <a:lvl2pPr marL="302260" indent="0" algn="l" rtl="0" eaLnBrk="1" latinLnBrk="0" hangingPunct="1">
        <a:lnSpc>
          <a:spcPct val="150000"/>
        </a:lnSpc>
        <a:spcBef>
          <a:spcPct val="83000"/>
        </a:spcBef>
        <a:buClr>
          <a:schemeClr val="accent1"/>
        </a:buClr>
        <a:buFont typeface="Verdana" panose="020B0604030504040204"/>
        <a:buNone/>
        <a:defRPr kumimoji="0" sz="2400" kern="1200">
          <a:solidFill>
            <a:schemeClr val="tx1"/>
          </a:solidFill>
          <a:latin typeface="+mn-lt"/>
          <a:ea typeface="+mn-ea"/>
          <a:cs typeface="+mn-cs"/>
        </a:defRPr>
      </a:lvl2pPr>
      <a:lvl3pPr marL="494030" indent="0" algn="l" rtl="0" eaLnBrk="1" latinLnBrk="0" hangingPunct="1">
        <a:lnSpc>
          <a:spcPct val="150000"/>
        </a:lnSpc>
        <a:spcBef>
          <a:spcPct val="15000"/>
        </a:spcBef>
        <a:buClr>
          <a:schemeClr val="accent2"/>
        </a:buClr>
        <a:buFont typeface="Wingdings 2" panose="05020102010507070707"/>
        <a:buNone/>
        <a:defRPr kumimoji="0" sz="2400" kern="1200">
          <a:solidFill>
            <a:schemeClr val="tx1"/>
          </a:solidFill>
          <a:latin typeface="+mn-lt"/>
          <a:ea typeface="+mn-ea"/>
          <a:cs typeface="+mn-cs"/>
        </a:defRPr>
      </a:lvl3pPr>
      <a:lvl4pPr marL="692785" indent="0" algn="l" rtl="0" eaLnBrk="1" latinLnBrk="0" hangingPunct="1">
        <a:lnSpc>
          <a:spcPct val="150000"/>
        </a:lnSpc>
        <a:spcBef>
          <a:spcPct val="15000"/>
        </a:spcBef>
        <a:buClr>
          <a:schemeClr val="accent3"/>
        </a:buClr>
        <a:buFont typeface="Wingdings 2" panose="05020102010507070707"/>
        <a:buNone/>
        <a:defRPr kumimoji="0" sz="2400" kern="1200">
          <a:solidFill>
            <a:schemeClr val="tx1"/>
          </a:solidFill>
          <a:latin typeface="+mn-lt"/>
          <a:ea typeface="+mn-ea"/>
          <a:cs typeface="+mn-cs"/>
        </a:defRPr>
      </a:lvl4pPr>
      <a:lvl5pPr marL="836930" indent="0" algn="l" rtl="0" eaLnBrk="1" latinLnBrk="0" hangingPunct="1">
        <a:lnSpc>
          <a:spcPct val="150000"/>
        </a:lnSpc>
        <a:spcBef>
          <a:spcPct val="15000"/>
        </a:spcBef>
        <a:buClr>
          <a:schemeClr val="accent4"/>
        </a:buClr>
        <a:buFont typeface="Wingdings 2" panose="05020102010507070707"/>
        <a:buNone/>
        <a:defRPr kumimoji="0" sz="2400" kern="1200">
          <a:solidFill>
            <a:schemeClr val="tx1"/>
          </a:solidFill>
          <a:latin typeface="+mn-lt"/>
          <a:ea typeface="+mn-ea"/>
          <a:cs typeface="+mn-cs"/>
        </a:defRPr>
      </a:lvl5pPr>
      <a:lvl6pPr marL="1131570" indent="-137160" algn="l" rtl="0" eaLnBrk="1" latinLnBrk="0" hangingPunct="1">
        <a:lnSpc>
          <a:spcPct val="100000"/>
        </a:lnSpc>
        <a:spcBef>
          <a:spcPct val="15000"/>
        </a:spcBef>
        <a:buClr>
          <a:schemeClr val="accent5"/>
        </a:buClr>
        <a:buFont typeface="Wingdings 2" panose="05020102010507070707"/>
        <a:buChar char=""/>
        <a:defRPr kumimoji="0" sz="1500" kern="1200">
          <a:solidFill>
            <a:schemeClr val="tx1"/>
          </a:solidFill>
          <a:latin typeface="+mn-lt"/>
          <a:ea typeface="+mn-ea"/>
          <a:cs typeface="+mn-cs"/>
        </a:defRPr>
      </a:lvl6pPr>
      <a:lvl7pPr marL="128905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7pPr>
      <a:lvl8pPr marL="144018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8pPr>
      <a:lvl9pPr marL="1597660" indent="-137160" algn="l" rtl="0" eaLnBrk="1" latinLnBrk="0" hangingPunct="1">
        <a:lnSpc>
          <a:spcPct val="100000"/>
        </a:lnSpc>
        <a:spcBef>
          <a:spcPct val="15000"/>
        </a:spcBef>
        <a:buClr>
          <a:schemeClr val="accent6"/>
        </a:buClr>
        <a:buFont typeface="Wingdings 2" panose="05020102010507070707"/>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hf sldNum="0" hdr="0" ftr="0"/>
  <p:txStyles>
    <p:titleStyle>
      <a:lvl1pPr algn="l" defTabSz="685800" rtl="0" eaLnBrk="1" latinLnBrk="0" hangingPunct="1">
        <a:lnSpc>
          <a:spcPct val="90000"/>
        </a:lnSpc>
        <a:spcBef>
          <a:spcPct val="0"/>
        </a:spcBef>
        <a:buNone/>
        <a:defRPr sz="3000" kern="1200">
          <a:solidFill>
            <a:schemeClr val="tx1"/>
          </a:solidFill>
          <a:latin typeface="华文中宋" panose="02010600040101010101" charset="-122"/>
          <a:ea typeface="华文中宋" panose="02010600040101010101" charset="-122"/>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2pPr>
      <a:lvl3pPr marL="6858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3pPr>
      <a:lvl4pPr marL="10287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4pPr>
      <a:lvl5pPr marL="13716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华文中宋" panose="02010600040101010101" charset="-122"/>
          <a:ea typeface="华文中宋" panose="02010600040101010101"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59D9C70D-B7C8-466D-B87C-22D855EF72C6}" type="datetime1">
              <a:rPr lang="zh-CN" altLang="en-US" smtClean="0"/>
              <a:t>2019/2/21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F9045BA-9AC9-4435-A9A0-D822685BA71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ft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900">
                <a:solidFill>
                  <a:schemeClr val="tx1">
                    <a:tint val="75000"/>
                  </a:schemeClr>
                </a:solidFill>
              </a:defRPr>
            </a:lvl1pPr>
          </a:lstStyle>
          <a:p>
            <a:fld id="{760FBDFE-C587-4B4C-A407-44438C67B59E}" type="datetime1">
              <a:rPr lang="zh-CN" altLang="en-US" smtClean="0"/>
              <a:t>2019/2/21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9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Lst>
  <p:hf sldNum="0" hdr="0" ftr="0"/>
  <p:txStyles>
    <p:titleStyle>
      <a:lvl1pPr algn="l" defTabSz="685800" rtl="0" eaLnBrk="1" latinLnBrk="0" hangingPunct="1">
        <a:lnSpc>
          <a:spcPct val="90000"/>
        </a:lnSpc>
        <a:spcBef>
          <a:spcPct val="0"/>
        </a:spcBef>
        <a:buNone/>
        <a:defRPr sz="30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sz="4800" dirty="0" smtClean="0"/>
              <a:t>第</a:t>
            </a:r>
            <a:r>
              <a:rPr lang="en-US" sz="4800" dirty="0" smtClean="0"/>
              <a:t>7</a:t>
            </a:r>
            <a:r>
              <a:rPr sz="4800" dirty="0" smtClean="0"/>
              <a:t>章   </a:t>
            </a:r>
            <a:r>
              <a:rPr sz="4800" dirty="0" smtClean="0"/>
              <a:t>农村社会经济测量</a:t>
            </a:r>
          </a:p>
        </p:txBody>
      </p:sp>
      <p:sp>
        <p:nvSpPr>
          <p:cNvPr id="6" name="副标题 5"/>
          <p:cNvSpPr>
            <a:spLocks noGrp="1"/>
          </p:cNvSpPr>
          <p:nvPr>
            <p:ph type="subTitle" idx="1"/>
          </p:nvPr>
        </p:nvSpPr>
        <p:spPr>
          <a:xfrm>
            <a:off x="1910080" y="2552700"/>
            <a:ext cx="9875520" cy="3752850"/>
          </a:xfrm>
        </p:spPr>
        <p:txBody>
          <a:bodyPr/>
          <a:lstStyle/>
          <a:p>
            <a:r>
              <a:rPr lang="zh-CN" altLang="en-US" dirty="0"/>
              <a:t>第一节  测量</a:t>
            </a:r>
          </a:p>
          <a:p>
            <a:r>
              <a:rPr lang="zh-CN" altLang="en-US" dirty="0"/>
              <a:t>第二节  指标</a:t>
            </a:r>
          </a:p>
          <a:p>
            <a:r>
              <a:rPr lang="zh-CN" altLang="en-US" dirty="0"/>
              <a:t>第三节  量表</a:t>
            </a:r>
          </a:p>
          <a:p>
            <a:r>
              <a:rPr lang="zh-CN" altLang="en-US" dirty="0"/>
              <a:t>第四节  测量的信度和</a:t>
            </a:r>
            <a:r>
              <a:rPr lang="zh-CN" altLang="en-US" dirty="0" smtClean="0"/>
              <a:t>效度</a:t>
            </a:r>
            <a:endParaRPr lang="en-US" altLang="zh-CN" dirty="0" smtClean="0"/>
          </a:p>
          <a:p>
            <a:r>
              <a:rPr lang="zh-CN" altLang="en-US" dirty="0" smtClean="0"/>
              <a:t>思考练习</a:t>
            </a:r>
            <a:endParaRPr lang="zh-CN" altLang="en-US" dirty="0"/>
          </a:p>
        </p:txBody>
      </p:sp>
      <p:sp>
        <p:nvSpPr>
          <p:cNvPr id="4" name="日期占位符 3"/>
          <p:cNvSpPr>
            <a:spLocks noGrp="1"/>
          </p:cNvSpPr>
          <p:nvPr>
            <p:ph type="dt" sz="half" idx="10"/>
          </p:nvPr>
        </p:nvSpPr>
        <p:spPr/>
        <p:txBody>
          <a:bodyPr/>
          <a:lstStyle/>
          <a:p>
            <a:fld id="{E0710D40-B5D5-4DA3-AC86-B249945D3383}" type="datetime1">
              <a:rPr lang="zh-CN" altLang="en-US" smtClean="0"/>
              <a:t>2019/2/21</a:t>
            </a:fld>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 calcmode="lin" valueType="num">
                                      <p:cBhvr additive="base">
                                        <p:cTn id="1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anim calcmode="lin" valueType="num">
                                      <p:cBhvr additive="base">
                                        <p:cTn id="19"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anim calcmode="lin" valueType="num">
                                      <p:cBhvr additive="base">
                                        <p:cTn id="2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量  表</a:t>
            </a:r>
          </a:p>
        </p:txBody>
      </p:sp>
      <p:sp>
        <p:nvSpPr>
          <p:cNvPr id="3" name="内容占位符 2"/>
          <p:cNvSpPr>
            <a:spLocks noGrp="1"/>
          </p:cNvSpPr>
          <p:nvPr>
            <p:ph idx="1"/>
          </p:nvPr>
        </p:nvSpPr>
        <p:spPr/>
        <p:txBody>
          <a:bodyPr/>
          <a:lstStyle/>
          <a:p>
            <a:r>
              <a:rPr lang="zh-CN" altLang="en-US"/>
              <a:t>    量表，是由研究人员精心设计出来的、由系列问题组成的、被用于测量调查对象对社会经济现象的认知、态度、意向、感受、倾向等主观评价或判断的一种工具。</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1204595"/>
            <a:ext cx="9997440" cy="5217795"/>
          </a:xfrm>
        </p:spPr>
        <p:txBody>
          <a:bodyPr>
            <a:normAutofit lnSpcReduction="10000"/>
          </a:bodyPr>
          <a:lstStyle/>
          <a:p>
            <a:r>
              <a:rPr lang="zh-CN" altLang="en-US"/>
              <a:t>一、量表的特点</a:t>
            </a:r>
          </a:p>
          <a:p>
            <a:r>
              <a:rPr lang="zh-CN" altLang="en-US"/>
              <a:t>量表是按照一定的逻辑结构或者经验，将多项问题综合在一起而形成的有序调查表。</a:t>
            </a:r>
          </a:p>
          <a:p>
            <a:r>
              <a:rPr lang="zh-CN" altLang="en-US"/>
              <a:t>量表中的问题一定是多个，而且每一个问题可能代表一个指标。因此，量表是由若干个指标所构成。</a:t>
            </a:r>
          </a:p>
          <a:p>
            <a:r>
              <a:rPr lang="zh-CN" altLang="en-US"/>
              <a:t>量表是特殊的问卷类型。</a:t>
            </a:r>
          </a:p>
          <a:p>
            <a:r>
              <a:rPr lang="zh-CN" altLang="en-US"/>
              <a:t>量表是用于测量调查对象对某个社会经济现象的主观判断。</a:t>
            </a:r>
          </a:p>
          <a:p>
            <a:r>
              <a:rPr lang="zh-CN" altLang="en-US"/>
              <a:t>量表测量的结果通常是通过一个指数来表现的，且通过该指数可以比较不同调查对象的主观评价差异。</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zh-CN" altLang="en-US"/>
              <a:t>二、量表的编制</a:t>
            </a:r>
          </a:p>
          <a:p>
            <a:r>
              <a:rPr lang="zh-CN" altLang="en-US"/>
              <a:t>（一）李克特量表的表现形式</a:t>
            </a:r>
          </a:p>
          <a:p>
            <a:r>
              <a:rPr lang="zh-CN" altLang="en-US"/>
              <a:t>李克特量表是由美国社会心理学家李克特（R. A. Likert）在原有的总加量表基础上改进而成的。</a:t>
            </a:r>
          </a:p>
          <a:p>
            <a:r>
              <a:rPr lang="zh-CN" altLang="en-US"/>
              <a:t>该量表由一组陈述式问题组成，每一个问题有5个按照定序测量原则设置的备选答案，分别是“非常同意、同意、不知道、不同意、同意”，依次计分为1、2、3、4、5，调查结束后，将每个调查者回答问题的得分加总，并根据总分的高低，对调查对象的主观判断强弱进行评价，从而实现对调查对象主观态度等方面特征的一般了解。</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50670" y="586740"/>
            <a:ext cx="4032250" cy="5974080"/>
          </a:xfrm>
        </p:spPr>
        <p:txBody>
          <a:bodyPr>
            <a:normAutofit/>
          </a:bodyPr>
          <a:lstStyle/>
          <a:p>
            <a:pPr>
              <a:lnSpc>
                <a:spcPct val="150000"/>
              </a:lnSpc>
            </a:pPr>
            <a:r>
              <a:rPr lang="zh-CN" altLang="en-US"/>
              <a:t>案例：在研究“农民创业机会识别的影响因素”时，我们考虑到“先验知识”可能是影响创业机会识别的一个因素。但是关于农民的先验知识情况，是农民主观意识的表达，我们无法通过直接观察来获得，需要通过量表（表7.1）进行测量。</a:t>
            </a:r>
          </a:p>
          <a:p>
            <a:pPr>
              <a:lnSpc>
                <a:spcPct val="150000"/>
              </a:lnSpc>
            </a:pPr>
            <a:endParaRPr lang="zh-CN" altLang="en-US"/>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pic>
        <p:nvPicPr>
          <p:cNvPr id="5" name="图片 4"/>
          <p:cNvPicPr>
            <a:picLocks noChangeAspect="1"/>
          </p:cNvPicPr>
          <p:nvPr/>
        </p:nvPicPr>
        <p:blipFill>
          <a:blip r:embed="rId2"/>
          <a:srcRect t="1059" r="3212" b="3457"/>
          <a:stretch>
            <a:fillRect/>
          </a:stretch>
        </p:blipFill>
        <p:spPr>
          <a:xfrm>
            <a:off x="5960745" y="272415"/>
            <a:ext cx="6001385" cy="6068695"/>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696720" y="1173480"/>
            <a:ext cx="4224655" cy="4651375"/>
          </a:xfrm>
        </p:spPr>
        <p:txBody>
          <a:bodyPr>
            <a:normAutofit fontScale="67500" lnSpcReduction="10000"/>
          </a:bodyPr>
          <a:lstStyle/>
          <a:p>
            <a:pPr>
              <a:lnSpc>
                <a:spcPct val="150000"/>
              </a:lnSpc>
            </a:pPr>
            <a:r>
              <a:rPr lang="zh-CN" altLang="en-US">
                <a:sym typeface="+mn-ea"/>
              </a:rPr>
              <a:t>量表7.1采用的是李克特量表的编制方法，由9个问题组成，每个问题的排列是根据研究农民先验知识的逻辑需要进行排列的。</a:t>
            </a:r>
            <a:endParaRPr lang="zh-CN" altLang="en-US"/>
          </a:p>
          <a:p>
            <a:pPr>
              <a:lnSpc>
                <a:spcPct val="150000"/>
              </a:lnSpc>
            </a:pPr>
            <a:r>
              <a:rPr lang="zh-CN" altLang="en-US">
                <a:sym typeface="+mn-ea"/>
              </a:rPr>
              <a:t>量表中的1至3题是用来测量农民先验知识中的创业经验的；4至6题是用来测量农民先验知识中的产业知识的；7至9题是用来测量农民先验知识中的特殊兴趣的。每一个问题有5个备选项，每个备选项的数字是每个问题的答案得分。</a:t>
            </a:r>
            <a:endParaRPr lang="zh-CN" altLang="en-US"/>
          </a:p>
          <a:p>
            <a:pPr>
              <a:lnSpc>
                <a:spcPct val="150000"/>
              </a:lnSpc>
            </a:pPr>
            <a:r>
              <a:rPr lang="zh-CN" altLang="en-US">
                <a:sym typeface="+mn-ea"/>
              </a:rPr>
              <a:t>该案例中量表的9个问题的总分值从最低9分至最高45分，分值越高，代表农民创业机会识别中的先验知识越丰富。</a:t>
            </a:r>
          </a:p>
          <a:p>
            <a:pPr>
              <a:lnSpc>
                <a:spcPct val="150000"/>
              </a:lnSpc>
            </a:pPr>
            <a:r>
              <a:rPr lang="zh-CN" altLang="en-US">
                <a:sym typeface="+mn-ea"/>
              </a:rPr>
              <a:t>在表7.1中，调查对象的选择答案得分总计为</a:t>
            </a:r>
            <a:r>
              <a:rPr lang="en-US" altLang="zh-CN">
                <a:sym typeface="+mn-ea"/>
              </a:rPr>
              <a:t>33</a:t>
            </a:r>
            <a:r>
              <a:rPr lang="zh-CN" altLang="en-US">
                <a:sym typeface="+mn-ea"/>
              </a:rPr>
              <a:t>分，</a:t>
            </a:r>
            <a:r>
              <a:rPr lang="zh-CN" altLang="en-US"/>
              <a:t>该得分表明该农民的“先验知识”较好。</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pic>
        <p:nvPicPr>
          <p:cNvPr id="5" name="图片 4"/>
          <p:cNvPicPr>
            <a:picLocks noChangeAspect="1"/>
          </p:cNvPicPr>
          <p:nvPr/>
        </p:nvPicPr>
        <p:blipFill>
          <a:blip r:embed="rId2"/>
          <a:srcRect t="1059" r="3212" b="3457"/>
          <a:stretch>
            <a:fillRect/>
          </a:stretch>
        </p:blipFill>
        <p:spPr>
          <a:xfrm>
            <a:off x="6374130" y="272415"/>
            <a:ext cx="5446395" cy="606869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455930"/>
            <a:ext cx="9997440" cy="5792470"/>
          </a:xfrm>
        </p:spPr>
        <p:txBody>
          <a:bodyPr>
            <a:normAutofit fontScale="90000"/>
          </a:bodyPr>
          <a:lstStyle/>
          <a:p>
            <a:r>
              <a:rPr lang="zh-CN" altLang="en-US"/>
              <a:t>（二）李克特量表的编制步骤</a:t>
            </a:r>
          </a:p>
          <a:p>
            <a:r>
              <a:rPr lang="zh-CN" altLang="en-US"/>
              <a:t>1. 确定测量内容</a:t>
            </a:r>
          </a:p>
          <a:p>
            <a:r>
              <a:rPr lang="zh-CN" altLang="en-US"/>
              <a:t>2. 提出测量问题和计分标准</a:t>
            </a:r>
          </a:p>
          <a:p>
            <a:r>
              <a:rPr lang="zh-CN" altLang="en-US"/>
              <a:t>3.首次试调查和评估</a:t>
            </a:r>
          </a:p>
          <a:p>
            <a:r>
              <a:rPr lang="zh-CN" altLang="en-US"/>
              <a:t>4. 二次预调查和专家咨询</a:t>
            </a:r>
          </a:p>
          <a:p>
            <a:r>
              <a:rPr lang="zh-CN" altLang="en-US"/>
              <a:t>5. 量表定稿</a:t>
            </a:r>
          </a:p>
          <a:p>
            <a:r>
              <a:rPr lang="zh-CN" altLang="en-US"/>
              <a:t>（三）对李克特量表的评价</a:t>
            </a:r>
          </a:p>
          <a:p>
            <a:r>
              <a:rPr lang="zh-CN" altLang="en-US"/>
              <a:t>李克特量表编制的优点是：操作简单，容易编制，适用范围广；不足是：以量表中多个问题的加总得分来代表调查对象的主观态度，虽然可以区分得分高低，但是关于调查对象在每个问题上的主观认知的差异化程度，就无法进行区分。</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第四节　测量的信度和效度</a:t>
            </a:r>
          </a:p>
        </p:txBody>
      </p:sp>
      <p:sp>
        <p:nvSpPr>
          <p:cNvPr id="3" name="内容占位符 2"/>
          <p:cNvSpPr>
            <a:spLocks noGrp="1"/>
          </p:cNvSpPr>
          <p:nvPr>
            <p:ph idx="1"/>
          </p:nvPr>
        </p:nvSpPr>
        <p:spPr/>
        <p:txBody>
          <a:bodyPr/>
          <a:lstStyle/>
          <a:p>
            <a:r>
              <a:rPr lang="zh-CN" altLang="en-US"/>
              <a:t>一、信度</a:t>
            </a:r>
          </a:p>
          <a:p>
            <a:r>
              <a:rPr lang="zh-CN" altLang="en-US"/>
              <a:t>指测量工具在测量社会经济现象特征上所测量结果的一致性或稳定性。它是用来评价针对调查对象而言的测量工具的质量。</a:t>
            </a:r>
          </a:p>
          <a:p>
            <a:r>
              <a:rPr lang="zh-CN" altLang="en-US"/>
              <a:t>（一）再测信度</a:t>
            </a:r>
          </a:p>
          <a:p>
            <a:r>
              <a:rPr lang="zh-CN" altLang="en-US"/>
              <a:t>用同一种测量工具，对同一群对象，在不同时间（T1和T2）先后测量两次，根据两次测量的结果计算出相关系数的方法。该相关系数被称为再测信度系数。</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lnSpcReduction="10000"/>
          </a:bodyPr>
          <a:lstStyle/>
          <a:p>
            <a:r>
              <a:rPr lang="zh-CN" altLang="en-US"/>
              <a:t>（二）复本信度</a:t>
            </a:r>
          </a:p>
          <a:p>
            <a:r>
              <a:rPr lang="zh-CN" altLang="en-US"/>
              <a:t>研究者设计两种内容、难度、篇幅等相类似的测量工具，对同一调查对象进行调查，然后根据两次的测量结果，计算出相关系数的方法。该相关系数被称为复本信度系数。</a:t>
            </a:r>
          </a:p>
          <a:p>
            <a:r>
              <a:rPr lang="zh-CN" altLang="en-US"/>
              <a:t>（三）折半信度</a:t>
            </a:r>
          </a:p>
          <a:p>
            <a:r>
              <a:rPr lang="zh-CN" altLang="en-US"/>
              <a:t>研究者设计一种测量工具，其中的问题按照单双号进行编号，单号问题与双号问题在内容、难度等方面都具有相同的性质；在对调查对象进行测量后，把单号题与双号题的测试得分作为两组分数，计算这两组分数之间的相关系数的方法。该相关系数被称作折半信度系数。</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0000" lnSpcReduction="20000"/>
          </a:bodyPr>
          <a:lstStyle/>
          <a:p>
            <a:r>
              <a:rPr lang="zh-CN" altLang="en-US"/>
              <a:t>二、效度</a:t>
            </a:r>
          </a:p>
          <a:p>
            <a:r>
              <a:rPr lang="zh-CN" altLang="en-US"/>
              <a:t>指测量工具中的问题或题项能够准确测量某一概念或特征的程度。它是用来评价针对问题或题项而言的测量工具的质量。</a:t>
            </a:r>
          </a:p>
          <a:p>
            <a:r>
              <a:rPr lang="zh-CN" altLang="en-US"/>
              <a:t>（一）表面效度</a:t>
            </a:r>
          </a:p>
          <a:p>
            <a:r>
              <a:rPr lang="zh-CN" altLang="en-US"/>
              <a:t>指对概念或特征的实际测量结果与我们头脑中的印象或者共识相吻合的程度。</a:t>
            </a:r>
          </a:p>
          <a:p>
            <a:r>
              <a:rPr lang="zh-CN" altLang="en-US"/>
              <a:t>（二）建构效度</a:t>
            </a:r>
          </a:p>
          <a:p>
            <a:r>
              <a:rPr lang="zh-CN" altLang="en-US"/>
              <a:t>研究者基于研究变量与其他变量在理论上的逻辑关系，构建实证分析中变量间的关系，并通过设计测量工具中的问题、进行实测和分析，来判断实证结果与理论逻辑相一致的程度。如果一致的程度高，那么测量工具的建构效度高；如果一致的程度低，那么测量工具的建构效度也低。</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7500" lnSpcReduction="10000"/>
          </a:bodyPr>
          <a:lstStyle/>
          <a:p>
            <a:r>
              <a:rPr lang="zh-CN" altLang="en-US"/>
              <a:t>（三）内容效度</a:t>
            </a:r>
          </a:p>
          <a:p>
            <a:r>
              <a:rPr lang="zh-CN" altLang="en-US"/>
              <a:t>指测量工具在多大程度上反映出所测概念或特征的内涵和外延。只要研究者对测量工具中所包括的问题或题项是否符合测量的目的和要求、能否反映所测量概念或特征的要义进行经验判断，就可以对测量工具的内容效度做出评价。</a:t>
            </a:r>
          </a:p>
          <a:p>
            <a:r>
              <a:rPr lang="zh-CN" altLang="en-US"/>
              <a:t>（四）效标效度</a:t>
            </a:r>
          </a:p>
          <a:p>
            <a:r>
              <a:rPr lang="zh-CN" altLang="en-US"/>
              <a:t>预先假定一个有效的测量标准，符合这种标准的测量工具可以作为测量某一特定现象或概念的效标；在实际测量中，可以使用多种测量工具进行测量，每一种工具的测量结果与效标的一致性，被称为效标效度。</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 测量，是采用测量工具，对社会经济中研究对象、研究内容、研究问题的属性、特征等进行有效、可信的数量化度量。</a:t>
            </a:r>
          </a:p>
          <a:p>
            <a:r>
              <a:rPr lang="zh-CN" altLang="en-US"/>
              <a:t>在任何涉及到数量描述和不同数量关系分析的研究中，社会经济现象和活动都需要进行测量。</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387985"/>
            <a:ext cx="9997440" cy="5830570"/>
          </a:xfrm>
        </p:spPr>
        <p:txBody>
          <a:bodyPr>
            <a:normAutofit fontScale="80000" lnSpcReduction="10000"/>
          </a:bodyPr>
          <a:lstStyle/>
          <a:p>
            <a:pPr>
              <a:lnSpc>
                <a:spcPct val="150000"/>
              </a:lnSpc>
            </a:pPr>
            <a:r>
              <a:rPr lang="zh-CN" altLang="en-US"/>
              <a:t>三、信度与效度的关系</a:t>
            </a:r>
          </a:p>
          <a:p>
            <a:pPr>
              <a:lnSpc>
                <a:spcPct val="150000"/>
              </a:lnSpc>
            </a:pPr>
            <a:r>
              <a:rPr lang="zh-CN" altLang="en-US"/>
              <a:t>测量工具的信度和效度关系有如下几种判断：</a:t>
            </a:r>
          </a:p>
          <a:p>
            <a:pPr>
              <a:lnSpc>
                <a:spcPct val="150000"/>
              </a:lnSpc>
            </a:pPr>
            <a:r>
              <a:rPr lang="zh-CN" altLang="en-US"/>
              <a:t>信度高，效度可能高，也可能不高。</a:t>
            </a:r>
          </a:p>
          <a:p>
            <a:pPr>
              <a:lnSpc>
                <a:spcPct val="150000"/>
              </a:lnSpc>
            </a:pPr>
            <a:r>
              <a:rPr lang="zh-CN" altLang="en-US"/>
              <a:t>信度低，效度不可能高。</a:t>
            </a:r>
          </a:p>
          <a:p>
            <a:pPr>
              <a:lnSpc>
                <a:spcPct val="150000"/>
              </a:lnSpc>
            </a:pPr>
            <a:r>
              <a:rPr lang="zh-CN" altLang="en-US"/>
              <a:t>效度高，信度可能高，也可能不高。</a:t>
            </a:r>
          </a:p>
          <a:p>
            <a:pPr>
              <a:lnSpc>
                <a:spcPct val="150000"/>
              </a:lnSpc>
            </a:pPr>
            <a:r>
              <a:rPr lang="zh-CN" altLang="en-US"/>
              <a:t>效度低，信度可能低，也可能不低。</a:t>
            </a:r>
          </a:p>
          <a:p>
            <a:pPr>
              <a:lnSpc>
                <a:spcPct val="150000"/>
              </a:lnSpc>
            </a:pPr>
            <a:r>
              <a:rPr lang="zh-CN" altLang="en-US"/>
              <a:t>由这些判断可以看出，信度是效度的必要条件，但不是充分条件；无信度必然无效度，但是有信度也未必有效度。效度是信度的充分条件，但不是必要条件；有效度才可能有信度，但无效度也可能有信度。</a:t>
            </a:r>
          </a:p>
          <a:p>
            <a:pPr>
              <a:lnSpc>
                <a:spcPct val="150000"/>
              </a:lnSpc>
            </a:pPr>
            <a:r>
              <a:rPr lang="zh-CN" altLang="en-US"/>
              <a:t>为了保证调查研究的可信和有效，研究人员需要在两个方面做好工作：</a:t>
            </a:r>
          </a:p>
          <a:p>
            <a:pPr>
              <a:lnSpc>
                <a:spcPct val="150000"/>
              </a:lnSpc>
            </a:pPr>
            <a:r>
              <a:rPr lang="zh-CN" altLang="en-US"/>
              <a:t>一是科学选择调查对象。</a:t>
            </a:r>
          </a:p>
          <a:p>
            <a:pPr>
              <a:lnSpc>
                <a:spcPct val="150000"/>
              </a:lnSpc>
            </a:pPr>
            <a:r>
              <a:rPr lang="zh-CN" altLang="en-US"/>
              <a:t>二是科学设计适合调研需要的测量工具。</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思考练习</a:t>
            </a:r>
          </a:p>
        </p:txBody>
      </p:sp>
      <p:sp>
        <p:nvSpPr>
          <p:cNvPr id="3" name="内容占位符 2"/>
          <p:cNvSpPr>
            <a:spLocks noGrp="1"/>
          </p:cNvSpPr>
          <p:nvPr>
            <p:ph idx="1"/>
          </p:nvPr>
        </p:nvSpPr>
        <p:spPr/>
        <p:txBody>
          <a:bodyPr/>
          <a:lstStyle/>
          <a:p>
            <a:r>
              <a:rPr lang="en-US" altLang="zh-CN"/>
              <a:t>1. </a:t>
            </a:r>
            <a:r>
              <a:rPr lang="zh-CN" altLang="en-US"/>
              <a:t>请在中国国家统计局（www.stats.gov.cn）的网站上找到2011-2015年31个省市自治区（不包括香港、台湾、澳门）的“农林牧渔业总产值”这一指标的数据；并了解这一指标所包括的各维度指标。</a:t>
            </a:r>
          </a:p>
          <a:p>
            <a:r>
              <a:rPr lang="en-US" altLang="zh-CN"/>
              <a:t>2</a:t>
            </a:r>
            <a:r>
              <a:rPr lang="zh-CN" altLang="en-US"/>
              <a:t>. 如果我们要研究“消费者对有机蔬菜特性的认知对其购买行为的影响”，那么请你按照李克特量表的编制要求，设计一份能够测量”消费者对有机蔬菜特性的认知情况”的调查量表。</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第一节　测　量</a:t>
            </a:r>
          </a:p>
        </p:txBody>
      </p:sp>
      <p:sp>
        <p:nvSpPr>
          <p:cNvPr id="3" name="内容占位符 2"/>
          <p:cNvSpPr>
            <a:spLocks noGrp="1"/>
          </p:cNvSpPr>
          <p:nvPr>
            <p:ph idx="1"/>
          </p:nvPr>
        </p:nvSpPr>
        <p:spPr/>
        <p:txBody>
          <a:bodyPr/>
          <a:lstStyle/>
          <a:p>
            <a:r>
              <a:rPr lang="zh-CN" altLang="en-US"/>
              <a:t>一、测量的含义</a:t>
            </a:r>
          </a:p>
          <a:p>
            <a:r>
              <a:rPr lang="zh-CN" altLang="en-US"/>
              <a:t>在农村社会经济调查中,测量被认为是“依据一定的规则,将某一社会经济问题或现象的属性或特征,用一定的数字或符号表示出来”。</a:t>
            </a:r>
          </a:p>
          <a:p>
            <a:r>
              <a:rPr lang="zh-CN" altLang="en-US"/>
              <a:t>测量现象和问题的工具既可以是数字,也可以是符号;既可以用数字进行定量测量,也可以用符号进行定性测量。</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1391920"/>
            <a:ext cx="9997440" cy="5389880"/>
          </a:xfrm>
        </p:spPr>
        <p:txBody>
          <a:bodyPr>
            <a:normAutofit fontScale="87500"/>
          </a:bodyPr>
          <a:lstStyle/>
          <a:p>
            <a:r>
              <a:rPr lang="zh-CN" altLang="en-US"/>
              <a:t>二、测量的要素</a:t>
            </a:r>
          </a:p>
          <a:p>
            <a:r>
              <a:rPr lang="zh-CN" altLang="en-US"/>
              <a:t>(一)测量的对象</a:t>
            </a:r>
          </a:p>
          <a:p>
            <a:r>
              <a:rPr lang="zh-CN" altLang="en-US"/>
              <a:t>人、组织、物</a:t>
            </a:r>
          </a:p>
          <a:p>
            <a:r>
              <a:rPr lang="zh-CN" altLang="en-US"/>
              <a:t>(二)测量的内容</a:t>
            </a:r>
          </a:p>
          <a:p>
            <a:r>
              <a:rPr lang="zh-CN" altLang="en-US"/>
              <a:t>指调查所要反映的特定测量对象的哪些属性或特征,也就是说,确定测量什么的问题。</a:t>
            </a:r>
          </a:p>
          <a:p>
            <a:r>
              <a:rPr lang="zh-CN" altLang="en-US"/>
              <a:t>(三)测量的规则</a:t>
            </a:r>
          </a:p>
          <a:p>
            <a:r>
              <a:rPr lang="zh-CN" altLang="en-US"/>
              <a:t>为了对测量对象的具体特征属性进行衡量而制定的、调查中普遍遵守的一致的规则。</a:t>
            </a:r>
          </a:p>
          <a:p>
            <a:r>
              <a:rPr lang="zh-CN" altLang="en-US"/>
              <a:t>(四)测量的手段</a:t>
            </a:r>
          </a:p>
          <a:p>
            <a:r>
              <a:rPr lang="zh-CN" altLang="en-US"/>
              <a:t>在农村社会经济调查中,数字、文字、符号等多种形式成为测量社会经济问题的手段。</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13890" y="274955"/>
            <a:ext cx="9997440" cy="308610"/>
          </a:xfrm>
        </p:spPr>
        <p:txBody>
          <a:bodyPr>
            <a:normAutofit fontScale="90000"/>
          </a:bodyPr>
          <a:lstStyle/>
          <a:p>
            <a:endParaRPr lang="zh-CN" altLang="en-US"/>
          </a:p>
        </p:txBody>
      </p:sp>
      <p:sp>
        <p:nvSpPr>
          <p:cNvPr id="3" name="内容占位符 2"/>
          <p:cNvSpPr>
            <a:spLocks noGrp="1"/>
          </p:cNvSpPr>
          <p:nvPr>
            <p:ph idx="1"/>
          </p:nvPr>
        </p:nvSpPr>
        <p:spPr>
          <a:xfrm>
            <a:off x="1913890" y="786765"/>
            <a:ext cx="9997440" cy="5518785"/>
          </a:xfrm>
        </p:spPr>
        <p:txBody>
          <a:bodyPr>
            <a:normAutofit fontScale="87500" lnSpcReduction="20000"/>
          </a:bodyPr>
          <a:lstStyle/>
          <a:p>
            <a:r>
              <a:rPr lang="zh-CN" altLang="en-US"/>
              <a:t>三、测量的分类</a:t>
            </a:r>
          </a:p>
          <a:p>
            <a:r>
              <a:rPr lang="zh-CN" altLang="en-US"/>
              <a:t>(一)定类测量</a:t>
            </a:r>
          </a:p>
          <a:p>
            <a:r>
              <a:rPr lang="zh-CN" altLang="en-US"/>
              <a:t>对测量对象某一特征属性划分类别,标以不同的名称或符号。</a:t>
            </a:r>
          </a:p>
          <a:p>
            <a:r>
              <a:rPr lang="zh-CN" altLang="en-US"/>
              <a:t>(二)定序测量</a:t>
            </a:r>
          </a:p>
          <a:p>
            <a:r>
              <a:rPr lang="zh-CN" altLang="en-US"/>
              <a:t>对测量对象的某一属性特征不仅可以划分类别,而且还可以将各个类别按照一定的标准进行排序。</a:t>
            </a:r>
          </a:p>
          <a:p>
            <a:r>
              <a:rPr lang="zh-CN" altLang="en-US"/>
              <a:t>(三)定距测量</a:t>
            </a:r>
          </a:p>
          <a:p>
            <a:r>
              <a:rPr lang="zh-CN" altLang="en-US"/>
              <a:t>对测量对象的某一属性特征不仅可以划分类别、等级,而且还可以确定不同类别和等级之间的数量差异。</a:t>
            </a:r>
          </a:p>
          <a:p>
            <a:r>
              <a:rPr lang="zh-CN" altLang="en-US"/>
              <a:t>(四)定比测量</a:t>
            </a:r>
          </a:p>
          <a:p>
            <a:r>
              <a:rPr lang="zh-CN" altLang="en-US"/>
              <a:t>是一种比例测量,其目标是进行数据的比例分析,是所有测量中数学特性最高的一类测量。</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1447800"/>
            <a:ext cx="9997440" cy="4991735"/>
          </a:xfrm>
        </p:spPr>
        <p:txBody>
          <a:bodyPr/>
          <a:lstStyle/>
          <a:p>
            <a:r>
              <a:rPr lang="zh-CN" altLang="en-US"/>
              <a:t>四、测量的实施步骤</a:t>
            </a:r>
          </a:p>
          <a:p>
            <a:r>
              <a:rPr lang="zh-CN" altLang="en-US"/>
              <a:t>（一）确定拟观测或度量的某个农村社会经济现象的抽象概念；</a:t>
            </a:r>
          </a:p>
          <a:p>
            <a:r>
              <a:rPr lang="zh-CN" altLang="en-US"/>
              <a:t>（二）将抽象概念转化为可以从现实生活中获得的一个或多个具体概念（指标），并选出调查研究最合意的；</a:t>
            </a:r>
          </a:p>
          <a:p>
            <a:r>
              <a:rPr lang="zh-CN" altLang="en-US"/>
              <a:t>（三）将具体概念转化为问卷中的题条、量表中的问题，形成科学的测量工具；</a:t>
            </a:r>
          </a:p>
          <a:p>
            <a:r>
              <a:rPr lang="zh-CN" altLang="en-US"/>
              <a:t>（四）使用测量工具，通过观察、访谈等调查方法来获取测量数据。</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第二节  指标</a:t>
            </a:r>
          </a:p>
        </p:txBody>
      </p:sp>
      <p:sp>
        <p:nvSpPr>
          <p:cNvPr id="3" name="内容占位符 2"/>
          <p:cNvSpPr>
            <a:spLocks noGrp="1"/>
          </p:cNvSpPr>
          <p:nvPr>
            <p:ph idx="1"/>
          </p:nvPr>
        </p:nvSpPr>
        <p:spPr/>
        <p:txBody>
          <a:bodyPr/>
          <a:lstStyle/>
          <a:p>
            <a:r>
              <a:rPr lang="zh-CN" altLang="en-US"/>
              <a:t>指标，是用来具体描述社会经济现象特征或属性的标志。</a:t>
            </a:r>
          </a:p>
          <a:p>
            <a:r>
              <a:rPr lang="zh-CN" altLang="en-US"/>
              <a:t>测量是农村社会经济调查中反映各类社会经济现象特征或属性的一般概念,具有理论性和抽象性的特点;而指标是农村社会经济调查中可操作的、有针对性设计的、用以反映各类社会经济问题的具体概念。</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一、调查指标和社会指标</a:t>
            </a:r>
          </a:p>
          <a:p>
            <a:r>
              <a:rPr lang="zh-CN" altLang="en-US"/>
              <a:t>调查指标是指在调查过程中用来反映社会经济现象或问题的类别、规模、状态、水平等特性的项目。</a:t>
            </a:r>
          </a:p>
          <a:p>
            <a:r>
              <a:rPr lang="zh-CN" altLang="en-US"/>
              <a:t>社会指标是通过调查指标发展完善并抽象出来的、用以反映具有普遍社会状况或意义的项目或标志。</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3890" y="769620"/>
            <a:ext cx="9997440" cy="5535930"/>
          </a:xfrm>
        </p:spPr>
        <p:txBody>
          <a:bodyPr>
            <a:normAutofit fontScale="95000" lnSpcReduction="10000"/>
          </a:bodyPr>
          <a:lstStyle/>
          <a:p>
            <a:r>
              <a:rPr lang="zh-CN" altLang="en-US"/>
              <a:t>二、调查指标的设计</a:t>
            </a:r>
          </a:p>
          <a:p>
            <a:r>
              <a:rPr lang="zh-CN" altLang="en-US"/>
              <a:t>(一)设计原则</a:t>
            </a:r>
          </a:p>
          <a:p>
            <a:r>
              <a:rPr lang="zh-CN" altLang="en-US"/>
              <a:t>1.科学</a:t>
            </a:r>
          </a:p>
          <a:p>
            <a:r>
              <a:rPr lang="zh-CN" altLang="en-US"/>
              <a:t>2.完整</a:t>
            </a:r>
          </a:p>
          <a:p>
            <a:r>
              <a:rPr lang="zh-CN" altLang="en-US"/>
              <a:t>3.准确</a:t>
            </a:r>
          </a:p>
          <a:p>
            <a:r>
              <a:rPr lang="zh-CN" altLang="en-US"/>
              <a:t>4.简明</a:t>
            </a:r>
          </a:p>
          <a:p>
            <a:r>
              <a:rPr lang="zh-CN" altLang="en-US"/>
              <a:t>5.可能</a:t>
            </a:r>
          </a:p>
          <a:p>
            <a:r>
              <a:rPr lang="zh-CN" altLang="en-US"/>
              <a:t>(二)设计过程</a:t>
            </a:r>
          </a:p>
          <a:p>
            <a:r>
              <a:rPr lang="zh-CN" altLang="en-US"/>
              <a:t>指标设计必须以一定的研究假设为指导,围绕着论证假设所需要的资料,逐步设计出一套社会指标体系,并将社会指标具体化为调查指标。</a:t>
            </a:r>
          </a:p>
        </p:txBody>
      </p:sp>
      <p:sp>
        <p:nvSpPr>
          <p:cNvPr id="4" name="日期占位符 3"/>
          <p:cNvSpPr>
            <a:spLocks noGrp="1"/>
          </p:cNvSpPr>
          <p:nvPr>
            <p:ph type="dt" sz="half" idx="10"/>
          </p:nvPr>
        </p:nvSpPr>
        <p:spPr/>
        <p:txBody>
          <a:bodyPr/>
          <a:lstStyle/>
          <a:p>
            <a:fld id="{138475EF-ECA3-46A4-80CD-6BAF2C877742}" type="datetime1">
              <a:rPr lang="zh-CN" altLang="en-US" smtClean="0"/>
              <a:t>2019/2/21</a:t>
            </a:fld>
            <a:endParaRPr lang="zh-CN" altLang="en-US"/>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3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2136</Words>
  <Application>Microsoft Office PowerPoint</Application>
  <PresentationFormat>宽屏</PresentationFormat>
  <Paragraphs>128</Paragraphs>
  <Slides>21</Slides>
  <Notes>0</Notes>
  <HiddenSlides>0</HiddenSlides>
  <MMClips>0</MMClips>
  <ScaleCrop>false</ScaleCrop>
  <HeadingPairs>
    <vt:vector size="6" baseType="variant">
      <vt:variant>
        <vt:lpstr>已用的字体</vt:lpstr>
      </vt:variant>
      <vt:variant>
        <vt:i4>8</vt:i4>
      </vt:variant>
      <vt:variant>
        <vt:lpstr>主题</vt:lpstr>
      </vt:variant>
      <vt:variant>
        <vt:i4>5</vt:i4>
      </vt:variant>
      <vt:variant>
        <vt:lpstr>幻灯片标题</vt:lpstr>
      </vt:variant>
      <vt:variant>
        <vt:i4>21</vt:i4>
      </vt:variant>
    </vt:vector>
  </HeadingPairs>
  <TitlesOfParts>
    <vt:vector size="34" baseType="lpstr">
      <vt:lpstr>Gill Sans MT</vt:lpstr>
      <vt:lpstr>等线</vt:lpstr>
      <vt:lpstr>华文中宋</vt:lpstr>
      <vt:lpstr>微软雅黑</vt:lpstr>
      <vt:lpstr>Arial</vt:lpstr>
      <vt:lpstr>Franklin Gothic Medium</vt:lpstr>
      <vt:lpstr>Verdana</vt:lpstr>
      <vt:lpstr>Wingdings 2</vt:lpstr>
      <vt:lpstr>1_夏至</vt:lpstr>
      <vt:lpstr>1_Office 主题​​</vt:lpstr>
      <vt:lpstr>自定义设计方案</vt:lpstr>
      <vt:lpstr>2_Office 主题​​</vt:lpstr>
      <vt:lpstr>3_Office 主题​​</vt:lpstr>
      <vt:lpstr>第7章   农村社会经济测量</vt:lpstr>
      <vt:lpstr>PowerPoint 演示文稿</vt:lpstr>
      <vt:lpstr>第一节　测　量</vt:lpstr>
      <vt:lpstr>PowerPoint 演示文稿</vt:lpstr>
      <vt:lpstr>PowerPoint 演示文稿</vt:lpstr>
      <vt:lpstr>PowerPoint 演示文稿</vt:lpstr>
      <vt:lpstr>第二节  指标</vt:lpstr>
      <vt:lpstr>PowerPoint 演示文稿</vt:lpstr>
      <vt:lpstr>PowerPoint 演示文稿</vt:lpstr>
      <vt:lpstr>第三节　量  表</vt:lpstr>
      <vt:lpstr>PowerPoint 演示文稿</vt:lpstr>
      <vt:lpstr>PowerPoint 演示文稿</vt:lpstr>
      <vt:lpstr>PowerPoint 演示文稿</vt:lpstr>
      <vt:lpstr>PowerPoint 演示文稿</vt:lpstr>
      <vt:lpstr>PowerPoint 演示文稿</vt:lpstr>
      <vt:lpstr>第四节　测量的信度和效度</vt:lpstr>
      <vt:lpstr>PowerPoint 演示文稿</vt:lpstr>
      <vt:lpstr>PowerPoint 演示文稿</vt:lpstr>
      <vt:lpstr>PowerPoint 演示文稿</vt:lpstr>
      <vt:lpstr>PowerPoint 演示文稿</vt:lpstr>
      <vt:lpstr>思考练习</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3.调查研究的一般程序</dc:title>
  <dc:creator>YARONG LU</dc:creator>
  <cp:lastModifiedBy>YARONG LU</cp:lastModifiedBy>
  <cp:revision>109</cp:revision>
  <dcterms:created xsi:type="dcterms:W3CDTF">2016-09-14T00:01:00Z</dcterms:created>
  <dcterms:modified xsi:type="dcterms:W3CDTF">2019-02-21T09:21:35Z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y fmtid="{D5CDD505-2E9C-101B-9397-08002B2CF9AE}" pid="3" name="KSORubyTemplateID">
    <vt:lpwstr>13</vt:lpwstr>
  </property>
</Properties>
</file>