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sldIdLst>
    <p:sldId id="256" r:id="rId2"/>
    <p:sldId id="257" r:id="rId3"/>
    <p:sldId id="258" r:id="rId4"/>
    <p:sldId id="259" r:id="rId5"/>
    <p:sldId id="260" r:id="rId6"/>
    <p:sldId id="269" r:id="rId7"/>
    <p:sldId id="270" r:id="rId8"/>
    <p:sldId id="271" r:id="rId9"/>
    <p:sldId id="275" r:id="rId10"/>
    <p:sldId id="272" r:id="rId11"/>
    <p:sldId id="273" r:id="rId12"/>
    <p:sldId id="274" r:id="rId13"/>
    <p:sldId id="276" r:id="rId14"/>
    <p:sldId id="277" r:id="rId15"/>
    <p:sldId id="278" r:id="rId16"/>
    <p:sldId id="279" r:id="rId17"/>
    <p:sldId id="280" r:id="rId18"/>
    <p:sldId id="281" r:id="rId19"/>
    <p:sldId id="282" r:id="rId20"/>
    <p:sldId id="283" r:id="rId21"/>
    <p:sldId id="284" r:id="rId22"/>
    <p:sldId id="285"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64" autoAdjust="0"/>
    <p:restoredTop sz="94660"/>
  </p:normalViewPr>
  <p:slideViewPr>
    <p:cSldViewPr snapToGrid="0">
      <p:cViewPr varScale="1">
        <p:scale>
          <a:sx n="49" d="100"/>
          <a:sy n="49" d="100"/>
        </p:scale>
        <p:origin x="66" y="15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5FA02A-C2ED-4280-8D4C-3F5DD3D0B1E3}" type="datetimeFigureOut">
              <a:rPr lang="zh-CN" altLang="en-US" smtClean="0"/>
              <a:t>2019/2/21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7229C3-5550-464B-BF51-EA9B7472F6C9}" type="slidenum">
              <a:rPr lang="zh-CN" altLang="en-US" smtClean="0"/>
              <a:t>‹#›</a:t>
            </a:fld>
            <a:endParaRPr lang="zh-CN" altLang="en-US"/>
          </a:p>
        </p:txBody>
      </p:sp>
    </p:spTree>
    <p:extLst>
      <p:ext uri="{BB962C8B-B14F-4D97-AF65-F5344CB8AC3E}">
        <p14:creationId xmlns:p14="http://schemas.microsoft.com/office/powerpoint/2010/main" val="210839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标题 13"/>
          <p:cNvSpPr>
            <a:spLocks noGrp="1"/>
          </p:cNvSpPr>
          <p:nvPr>
            <p:ph type="ctrTitle"/>
          </p:nvPr>
        </p:nvSpPr>
        <p:spPr>
          <a:xfrm>
            <a:off x="1910080" y="359898"/>
            <a:ext cx="9875520" cy="1472184"/>
          </a:xfrm>
        </p:spPr>
        <p:txBody>
          <a:bodyPr anchor="b"/>
          <a:lstStyle>
            <a:lvl1pPr algn="l">
              <a:defRPr/>
            </a:lvl1pPr>
            <a:extLst/>
          </a:lstStyle>
          <a:p>
            <a:r>
              <a:rPr kumimoji="0" lang="zh-CN" altLang="en-US" dirty="0" smtClean="0"/>
              <a:t>单击此处编辑母版标题样式</a:t>
            </a:r>
            <a:endParaRPr kumimoji="0" lang="en-US" dirty="0"/>
          </a:p>
        </p:txBody>
      </p:sp>
      <p:sp>
        <p:nvSpPr>
          <p:cNvPr id="22" name="副标题 21"/>
          <p:cNvSpPr>
            <a:spLocks noGrp="1"/>
          </p:cNvSpPr>
          <p:nvPr>
            <p:ph type="subTitle" idx="1"/>
          </p:nvPr>
        </p:nvSpPr>
        <p:spPr>
          <a:xfrm>
            <a:off x="1910080" y="1850064"/>
            <a:ext cx="987552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dirty="0" smtClean="0"/>
              <a:t>单击以编辑母版副标题样式</a:t>
            </a:r>
            <a:endParaRPr kumimoji="0" lang="en-US" dirty="0"/>
          </a:p>
        </p:txBody>
      </p:sp>
      <p:sp>
        <p:nvSpPr>
          <p:cNvPr id="7" name="日期占位符 6"/>
          <p:cNvSpPr>
            <a:spLocks noGrp="1"/>
          </p:cNvSpPr>
          <p:nvPr>
            <p:ph type="dt" sz="half" idx="10"/>
          </p:nvPr>
        </p:nvSpPr>
        <p:spPr/>
        <p:txBody>
          <a:bodyPr/>
          <a:lstStyle/>
          <a:p>
            <a:fld id="{294094CA-6A37-439C-83D6-0C98A435189B}" type="datetime1">
              <a:rPr lang="zh-CN" altLang="en-US" smtClean="0"/>
              <a:t>2019/2/21</a:t>
            </a:fld>
            <a:endParaRPr lang="zh-CN" altLang="en-US"/>
          </a:p>
        </p:txBody>
      </p:sp>
      <p:sp>
        <p:nvSpPr>
          <p:cNvPr id="20" name="页脚占位符 19"/>
          <p:cNvSpPr>
            <a:spLocks noGrp="1"/>
          </p:cNvSpPr>
          <p:nvPr>
            <p:ph type="ftr" sz="quarter" idx="11"/>
          </p:nvPr>
        </p:nvSpPr>
        <p:spPr/>
        <p:txBody>
          <a:bodyPr/>
          <a:lstStyle/>
          <a:p>
            <a:endParaRPr lang="zh-CN" altLang="en-US"/>
          </a:p>
        </p:txBody>
      </p:sp>
      <p:sp>
        <p:nvSpPr>
          <p:cNvPr id="10" name="灯片编号占位符 9"/>
          <p:cNvSpPr>
            <a:spLocks noGrp="1"/>
          </p:cNvSpPr>
          <p:nvPr>
            <p:ph type="sldNum" sz="quarter" idx="12"/>
          </p:nvPr>
        </p:nvSpPr>
        <p:spPr/>
        <p:txBody>
          <a:bodyPr/>
          <a:lstStyle/>
          <a:p>
            <a:fld id="{93C4BDE1-C546-4AFB-B9D6-91D5B60988D6}" type="slidenum">
              <a:rPr lang="zh-CN" altLang="en-US" smtClean="0"/>
              <a:t>‹#›</a:t>
            </a:fld>
            <a:endParaRPr lang="zh-CN" altLang="en-US"/>
          </a:p>
        </p:txBody>
      </p:sp>
      <p:sp>
        <p:nvSpPr>
          <p:cNvPr id="8" name="椭圆 7"/>
          <p:cNvSpPr/>
          <p:nvPr/>
        </p:nvSpPr>
        <p:spPr>
          <a:xfrm>
            <a:off x="1228577" y="1413802"/>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800"/>
          </a:p>
        </p:txBody>
      </p:sp>
      <p:sp>
        <p:nvSpPr>
          <p:cNvPr id="9" name="椭圆 8"/>
          <p:cNvSpPr/>
          <p:nvPr/>
        </p:nvSpPr>
        <p:spPr>
          <a:xfrm>
            <a:off x="1542901" y="1345016"/>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800"/>
          </a:p>
        </p:txBody>
      </p:sp>
    </p:spTree>
    <p:extLst>
      <p:ext uri="{BB962C8B-B14F-4D97-AF65-F5344CB8AC3E}">
        <p14:creationId xmlns:p14="http://schemas.microsoft.com/office/powerpoint/2010/main" val="3980417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7A30A89D-0DB9-40F9-AD77-B8545A6AD33B}"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2483560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44000" y="274640"/>
            <a:ext cx="2438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1524000" y="274641"/>
            <a:ext cx="7416800" cy="5851525"/>
          </a:xfrm>
        </p:spPr>
        <p:txBody>
          <a:bodyPr vert="eaVer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80ADD4BF-1595-4666-9A3C-9E7BD39ED918}"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4020772980"/>
      </p:ext>
    </p:extLst>
  </p:cSld>
  <p:clrMapOvr>
    <a:masterClrMapping/>
  </p:clrMapOvr>
  <p:hf sldNum="0"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normAutofit/>
          </a:bodyPr>
          <a:lstStyle>
            <a:lvl1pPr marL="82296" indent="0">
              <a:lnSpc>
                <a:spcPct val="150000"/>
              </a:lnSpc>
              <a:buNone/>
              <a:defRPr sz="2400"/>
            </a:lvl1pPr>
            <a:lvl2pPr marL="402336" indent="0">
              <a:lnSpc>
                <a:spcPct val="150000"/>
              </a:lnSpc>
              <a:buNone/>
              <a:defRPr sz="2400"/>
            </a:lvl2pPr>
            <a:lvl3pPr marL="658368" indent="0">
              <a:lnSpc>
                <a:spcPct val="150000"/>
              </a:lnSpc>
              <a:buNone/>
              <a:defRPr sz="2400"/>
            </a:lvl3pPr>
            <a:lvl4pPr marL="923544" indent="0">
              <a:lnSpc>
                <a:spcPct val="150000"/>
              </a:lnSpc>
              <a:buNone/>
              <a:defRPr sz="2400"/>
            </a:lvl4pPr>
            <a:lvl5pPr marL="1115568" indent="0">
              <a:lnSpc>
                <a:spcPct val="150000"/>
              </a:lnSpc>
              <a:buNone/>
              <a:defRPr sz="2400"/>
            </a:lvl5pPr>
          </a:lstStyle>
          <a:p>
            <a:pPr lvl="0" eaLnBrk="1" latinLnBrk="0" hangingPunct="1"/>
            <a:r>
              <a:rPr lang="zh-CN" altLang="en-US" dirty="0" smtClean="0"/>
              <a:t>编辑母版文本样式</a:t>
            </a:r>
          </a:p>
          <a:p>
            <a:pPr lvl="1" eaLnBrk="1" latinLnBrk="0" hangingPunct="1"/>
            <a:r>
              <a:rPr lang="zh-CN" altLang="en-US" dirty="0" smtClean="0"/>
              <a:t>第二级</a:t>
            </a:r>
          </a:p>
          <a:p>
            <a:pPr lvl="2" eaLnBrk="1" latinLnBrk="0" hangingPunct="1"/>
            <a:r>
              <a:rPr lang="zh-CN" altLang="en-US" dirty="0" smtClean="0"/>
              <a:t>第三级</a:t>
            </a:r>
          </a:p>
          <a:p>
            <a:pPr lvl="3" eaLnBrk="1" latinLnBrk="0" hangingPunct="1"/>
            <a:r>
              <a:rPr lang="zh-CN" altLang="en-US" dirty="0" smtClean="0"/>
              <a:t>第四级</a:t>
            </a:r>
          </a:p>
          <a:p>
            <a:pPr lvl="4" eaLnBrk="1" latinLnBrk="0" hangingPunct="1"/>
            <a:r>
              <a:rPr lang="zh-CN" altLang="en-US" dirty="0" smtClean="0"/>
              <a:t>第五级</a:t>
            </a:r>
            <a:endParaRPr kumimoji="0" 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4277246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3043853" y="-54"/>
            <a:ext cx="9144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标题 1"/>
          <p:cNvSpPr>
            <a:spLocks noGrp="1"/>
          </p:cNvSpPr>
          <p:nvPr>
            <p:ph type="title"/>
          </p:nvPr>
        </p:nvSpPr>
        <p:spPr>
          <a:xfrm>
            <a:off x="3437856" y="2600325"/>
            <a:ext cx="8534400" cy="2286000"/>
          </a:xfrm>
        </p:spPr>
        <p:txBody>
          <a:bodyPr anchor="t"/>
          <a:lstStyle>
            <a:lvl1pPr algn="l">
              <a:lnSpc>
                <a:spcPts val="4500"/>
              </a:lnSpc>
              <a:buNone/>
              <a:defRPr sz="4000" b="1" cap="all"/>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437856" y="1066800"/>
            <a:ext cx="85344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编辑母版文本样式</a:t>
            </a:r>
          </a:p>
        </p:txBody>
      </p:sp>
      <p:sp>
        <p:nvSpPr>
          <p:cNvPr id="4" name="日期占位符 3"/>
          <p:cNvSpPr>
            <a:spLocks noGrp="1"/>
          </p:cNvSpPr>
          <p:nvPr>
            <p:ph type="dt" sz="half" idx="10"/>
          </p:nvPr>
        </p:nvSpPr>
        <p:spPr/>
        <p:txBody>
          <a:bodyPr/>
          <a:lstStyle/>
          <a:p>
            <a:fld id="{8998794F-AB0D-41A4-85E6-F7BB0A9C960A}"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4BDE1-C546-4AFB-B9D6-91D5B60988D6}" type="slidenum">
              <a:rPr lang="zh-CN" altLang="en-US" smtClean="0"/>
              <a:t>‹#›</a:t>
            </a:fld>
            <a:endParaRPr lang="zh-CN" altLang="en-US"/>
          </a:p>
        </p:txBody>
      </p:sp>
      <p:sp>
        <p:nvSpPr>
          <p:cNvPr id="10" name="矩形 9"/>
          <p:cNvSpPr/>
          <p:nvPr/>
        </p:nvSpPr>
        <p:spPr bwMode="invGray">
          <a:xfrm>
            <a:off x="3048000" y="0"/>
            <a:ext cx="1016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椭圆 7"/>
          <p:cNvSpPr/>
          <p:nvPr/>
        </p:nvSpPr>
        <p:spPr>
          <a:xfrm>
            <a:off x="2896428" y="2814656"/>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800"/>
          </a:p>
        </p:txBody>
      </p:sp>
      <p:sp>
        <p:nvSpPr>
          <p:cNvPr id="9" name="椭圆 8"/>
          <p:cNvSpPr/>
          <p:nvPr/>
        </p:nvSpPr>
        <p:spPr>
          <a:xfrm>
            <a:off x="3210752" y="2745870"/>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800"/>
          </a:p>
        </p:txBody>
      </p:sp>
    </p:spTree>
    <p:extLst>
      <p:ext uri="{BB962C8B-B14F-4D97-AF65-F5344CB8AC3E}">
        <p14:creationId xmlns:p14="http://schemas.microsoft.com/office/powerpoint/2010/main" val="1644716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914144" y="274320"/>
            <a:ext cx="9997440" cy="1143000"/>
          </a:xfr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191414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703478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BB6DDEAC-1771-4EA6-8AAC-D4951998F706}"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1715402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5160336"/>
            <a:ext cx="10972800" cy="1143000"/>
          </a:xfrm>
        </p:spPr>
        <p:txBody>
          <a:bodyPr anchor="ctr"/>
          <a:lstStyle>
            <a:lvl1pPr algn="ctr">
              <a:defRPr sz="4500" b="1" cap="none" baseline="0"/>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60960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编辑母版文本样式</a:t>
            </a:r>
          </a:p>
        </p:txBody>
      </p:sp>
      <p:sp>
        <p:nvSpPr>
          <p:cNvPr id="4" name="文本占位符 3"/>
          <p:cNvSpPr>
            <a:spLocks noGrp="1"/>
          </p:cNvSpPr>
          <p:nvPr>
            <p:ph type="body" sz="half" idx="3"/>
          </p:nvPr>
        </p:nvSpPr>
        <p:spPr>
          <a:xfrm>
            <a:off x="621792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编辑母版文本样式</a:t>
            </a:r>
          </a:p>
        </p:txBody>
      </p:sp>
      <p:sp>
        <p:nvSpPr>
          <p:cNvPr id="5" name="内容占位符 4"/>
          <p:cNvSpPr>
            <a:spLocks noGrp="1"/>
          </p:cNvSpPr>
          <p:nvPr>
            <p:ph sz="quarter" idx="2"/>
          </p:nvPr>
        </p:nvSpPr>
        <p:spPr>
          <a:xfrm>
            <a:off x="60960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621792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FB03F9C6-84AD-464B-8174-451413D27830}" type="datetime1">
              <a:rPr lang="zh-CN" altLang="en-US" smtClean="0"/>
              <a:t>2019/2/21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3151727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914144" y="274320"/>
            <a:ext cx="9997440" cy="1143000"/>
          </a:xfrm>
        </p:spPr>
        <p:txBody>
          <a:bodyPr anchor="ct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E01C14C9-2B44-45D3-BEDC-3E58B1D0C67E}"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3723523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p:nvSpPr>
        <p:spPr>
          <a:xfrm>
            <a:off x="1353312" y="0"/>
            <a:ext cx="10838688"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日期占位符 1"/>
          <p:cNvSpPr>
            <a:spLocks noGrp="1"/>
          </p:cNvSpPr>
          <p:nvPr>
            <p:ph type="dt" sz="half" idx="10"/>
          </p:nvPr>
        </p:nvSpPr>
        <p:spPr/>
        <p:txBody>
          <a:bodyPr/>
          <a:lstStyle/>
          <a:p>
            <a:fld id="{BABF023F-6316-46EF-9D9D-7FD188B56D1A}" type="datetime1">
              <a:rPr lang="zh-CN" altLang="en-US" smtClean="0"/>
              <a:t>2019/2/21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3C4BDE1-C546-4AFB-B9D6-91D5B60988D6}" type="slidenum">
              <a:rPr lang="zh-CN" altLang="en-US" smtClean="0"/>
              <a:t>‹#›</a:t>
            </a:fld>
            <a:endParaRPr lang="zh-CN" altLang="en-US"/>
          </a:p>
        </p:txBody>
      </p:sp>
      <p:sp>
        <p:nvSpPr>
          <p:cNvPr id="6" name="矩形 5"/>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Tree>
    <p:extLst>
      <p:ext uri="{BB962C8B-B14F-4D97-AF65-F5344CB8AC3E}">
        <p14:creationId xmlns:p14="http://schemas.microsoft.com/office/powerpoint/2010/main" val="676594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16778"/>
            <a:ext cx="5080000" cy="1162050"/>
          </a:xfrm>
          <a:ln>
            <a:noFill/>
          </a:ln>
        </p:spPr>
        <p:txBody>
          <a:bodyPr anchor="b"/>
          <a:lstStyle>
            <a:lvl1pPr algn="l">
              <a:lnSpc>
                <a:spcPts val="2000"/>
              </a:lnSpc>
              <a:buNone/>
              <a:defRPr sz="2200" b="1" cap="all" baseline="0"/>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09600" y="1406964"/>
            <a:ext cx="508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编辑母版文本样式</a:t>
            </a:r>
          </a:p>
        </p:txBody>
      </p:sp>
      <p:sp>
        <p:nvSpPr>
          <p:cNvPr id="4" name="内容占位符 3"/>
          <p:cNvSpPr>
            <a:spLocks noGrp="1"/>
          </p:cNvSpPr>
          <p:nvPr>
            <p:ph sz="half" idx="1"/>
          </p:nvPr>
        </p:nvSpPr>
        <p:spPr>
          <a:xfrm>
            <a:off x="609600" y="2133601"/>
            <a:ext cx="108712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3E561DDC-E73D-47FF-A3F3-3AC97D362200}"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1814589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7849195" y="1066800"/>
            <a:ext cx="3657600" cy="1981200"/>
          </a:xfrm>
        </p:spPr>
        <p:txBody>
          <a:bodyPr anchor="b">
            <a:noAutofit/>
          </a:bodyPr>
          <a:lstStyle>
            <a:lvl1pPr algn="l">
              <a:buNone/>
              <a:defRPr sz="2100" b="1">
                <a:effectLst/>
              </a:defRPr>
            </a:lvl1pPr>
            <a:extLst/>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1818EC7B-E9AD-413F-83EC-5253FA277BCE}"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3C4BDE1-C546-4AFB-B9D6-91D5B60988D6}" type="slidenum">
              <a:rPr lang="zh-CN" altLang="en-US" smtClean="0"/>
              <a:t>‹#›</a:t>
            </a:fld>
            <a:endParaRPr lang="zh-CN" altLang="en-US"/>
          </a:p>
        </p:txBody>
      </p:sp>
      <p:sp>
        <p:nvSpPr>
          <p:cNvPr id="8" name="矩形 7"/>
          <p:cNvSpPr/>
          <p:nvPr/>
        </p:nvSpPr>
        <p:spPr>
          <a:xfrm>
            <a:off x="1016000" y="1066800"/>
            <a:ext cx="6096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图片占位符 2"/>
          <p:cNvSpPr>
            <a:spLocks noGrp="1"/>
          </p:cNvSpPr>
          <p:nvPr>
            <p:ph type="pic" idx="1"/>
          </p:nvPr>
        </p:nvSpPr>
        <p:spPr>
          <a:xfrm>
            <a:off x="1117600" y="1143004"/>
            <a:ext cx="5892800" cy="3514531"/>
          </a:xfrm>
          <a:prstGeom prst="roundRect">
            <a:avLst>
              <a:gd name="adj" fmla="val 783"/>
            </a:avLst>
          </a:prstGeom>
          <a:solidFill>
            <a:schemeClr val="bg2"/>
          </a:solidFill>
          <a:ln w="127000">
            <a:noFill/>
            <a:miter lim="800000"/>
          </a:ln>
          <a:effectLst/>
        </p:spPr>
        <p:txBody>
          <a:bodyPr lIns="91440" tIns="274320" anchor="t"/>
          <a:lstStyle>
            <a:lvl1pPr marL="0" indent="0" algn="l" eaLnBrk="1" latinLnBrk="0" hangingPunct="1">
              <a:buNone/>
              <a:defRPr sz="3200"/>
            </a:lvl1pPr>
            <a:extLst/>
          </a:lstStyle>
          <a:p>
            <a:pPr marL="0" algn="l" eaLnBrk="1" latinLnBrk="0" hangingPunct="1"/>
            <a:r>
              <a:rPr kumimoji="0" lang="zh-CN" altLang="en-US" smtClean="0"/>
              <a:t>单击图标添加图片</a:t>
            </a:r>
            <a:endParaRPr kumimoji="0" lang="en-US" dirty="0"/>
          </a:p>
        </p:txBody>
      </p:sp>
      <p:sp>
        <p:nvSpPr>
          <p:cNvPr id="9" name="流程图: 过程 8"/>
          <p:cNvSpPr/>
          <p:nvPr/>
        </p:nvSpPr>
        <p:spPr>
          <a:xfrm rot="19468671">
            <a:off x="528967" y="954341"/>
            <a:ext cx="9144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流程图: 过程 9"/>
          <p:cNvSpPr/>
          <p:nvPr/>
        </p:nvSpPr>
        <p:spPr>
          <a:xfrm rot="2103354" flipH="1">
            <a:off x="6671556" y="936786"/>
            <a:ext cx="865632"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4" name="文本占位符 3"/>
          <p:cNvSpPr>
            <a:spLocks noGrp="1"/>
          </p:cNvSpPr>
          <p:nvPr>
            <p:ph type="body" sz="half" idx="2"/>
          </p:nvPr>
        </p:nvSpPr>
        <p:spPr>
          <a:xfrm>
            <a:off x="1117600" y="4800600"/>
            <a:ext cx="58928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zh-CN" altLang="en-US" smtClean="0"/>
              <a:t>编辑母版文本样式</a:t>
            </a:r>
          </a:p>
        </p:txBody>
      </p:sp>
    </p:spTree>
    <p:extLst>
      <p:ext uri="{BB962C8B-B14F-4D97-AF65-F5344CB8AC3E}">
        <p14:creationId xmlns:p14="http://schemas.microsoft.com/office/powerpoint/2010/main" val="24031462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alpha val="99000"/>
          </a:schemeClr>
        </a:solidFill>
        <a:effectLst/>
      </p:bgPr>
    </p:bg>
    <p:spTree>
      <p:nvGrpSpPr>
        <p:cNvPr id="1" name=""/>
        <p:cNvGrpSpPr/>
        <p:nvPr/>
      </p:nvGrpSpPr>
      <p:grpSpPr>
        <a:xfrm>
          <a:off x="0" y="0"/>
          <a:ext cx="0" cy="0"/>
          <a:chOff x="0" y="0"/>
          <a:chExt cx="0" cy="0"/>
        </a:xfrm>
      </p:grpSpPr>
      <p:sp>
        <p:nvSpPr>
          <p:cNvPr id="7" name="饼形 6"/>
          <p:cNvSpPr/>
          <p:nvPr/>
        </p:nvSpPr>
        <p:spPr>
          <a:xfrm>
            <a:off x="-1087902" y="-815922"/>
            <a:ext cx="2185183"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椭圆 7"/>
          <p:cNvSpPr/>
          <p:nvPr/>
        </p:nvSpPr>
        <p:spPr>
          <a:xfrm>
            <a:off x="225089" y="21103"/>
            <a:ext cx="2269588"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1" name="同心圆 10"/>
          <p:cNvSpPr/>
          <p:nvPr/>
        </p:nvSpPr>
        <p:spPr>
          <a:xfrm rot="2315675">
            <a:off x="243842" y="1055077"/>
            <a:ext cx="1500956"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2" name="矩形 11"/>
          <p:cNvSpPr/>
          <p:nvPr/>
        </p:nvSpPr>
        <p:spPr>
          <a:xfrm>
            <a:off x="1350498" y="-54"/>
            <a:ext cx="10841503"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5" name="标题占位符 4"/>
          <p:cNvSpPr>
            <a:spLocks noGrp="1"/>
          </p:cNvSpPr>
          <p:nvPr>
            <p:ph type="title"/>
          </p:nvPr>
        </p:nvSpPr>
        <p:spPr>
          <a:xfrm>
            <a:off x="1914144" y="274638"/>
            <a:ext cx="9997440" cy="1143000"/>
          </a:xfrm>
          <a:prstGeom prst="rect">
            <a:avLst/>
          </a:prstGeom>
        </p:spPr>
        <p:txBody>
          <a:bodyPr anchor="ctr">
            <a:normAutofit/>
          </a:bodyPr>
          <a:lstStyle/>
          <a:p>
            <a:r>
              <a:rPr kumimoji="0" lang="zh-CN" altLang="en-US" smtClean="0"/>
              <a:t>单击此处编辑母版标题样式</a:t>
            </a:r>
            <a:endParaRPr kumimoji="0" lang="en-US"/>
          </a:p>
        </p:txBody>
      </p:sp>
      <p:sp>
        <p:nvSpPr>
          <p:cNvPr id="9" name="文本占位符 8"/>
          <p:cNvSpPr>
            <a:spLocks noGrp="1"/>
          </p:cNvSpPr>
          <p:nvPr>
            <p:ph type="body" idx="1"/>
          </p:nvPr>
        </p:nvSpPr>
        <p:spPr>
          <a:xfrm>
            <a:off x="1914144" y="1447800"/>
            <a:ext cx="9997440" cy="4800600"/>
          </a:xfrm>
          <a:prstGeom prst="rect">
            <a:avLst/>
          </a:prstGeom>
        </p:spPr>
        <p:txBody>
          <a:bodyPr>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24" name="日期占位符 23"/>
          <p:cNvSpPr>
            <a:spLocks noGrp="1"/>
          </p:cNvSpPr>
          <p:nvPr>
            <p:ph type="dt" sz="half" idx="2"/>
          </p:nvPr>
        </p:nvSpPr>
        <p:spPr>
          <a:xfrm>
            <a:off x="4775200" y="6305550"/>
            <a:ext cx="28448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0ADD4BF-1595-4666-9A3C-9E7BD39ED918}" type="datetime1">
              <a:rPr lang="zh-CN" altLang="en-US" smtClean="0"/>
              <a:t>2019/2/21</a:t>
            </a:fld>
            <a:endParaRPr lang="zh-CN" altLang="en-US"/>
          </a:p>
        </p:txBody>
      </p:sp>
      <p:sp>
        <p:nvSpPr>
          <p:cNvPr id="10" name="页脚占位符 9"/>
          <p:cNvSpPr>
            <a:spLocks noGrp="1"/>
          </p:cNvSpPr>
          <p:nvPr>
            <p:ph type="ftr" sz="quarter" idx="3"/>
          </p:nvPr>
        </p:nvSpPr>
        <p:spPr>
          <a:xfrm>
            <a:off x="7620000" y="6305550"/>
            <a:ext cx="38608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zh-CN" altLang="en-US"/>
          </a:p>
        </p:txBody>
      </p:sp>
      <p:sp>
        <p:nvSpPr>
          <p:cNvPr id="22" name="灯片编号占位符 21"/>
          <p:cNvSpPr>
            <a:spLocks noGrp="1"/>
          </p:cNvSpPr>
          <p:nvPr>
            <p:ph type="sldNum" sz="quarter" idx="4"/>
          </p:nvPr>
        </p:nvSpPr>
        <p:spPr>
          <a:xfrm>
            <a:off x="11484864" y="6305550"/>
            <a:ext cx="6096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3C4BDE1-C546-4AFB-B9D6-91D5B60988D6}" type="slidenum">
              <a:rPr lang="zh-CN" altLang="en-US" smtClean="0"/>
              <a:t>‹#›</a:t>
            </a:fld>
            <a:endParaRPr lang="zh-CN" altLang="en-US"/>
          </a:p>
        </p:txBody>
      </p:sp>
      <p:sp>
        <p:nvSpPr>
          <p:cNvPr id="15" name="矩形 14"/>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Tree>
    <p:extLst>
      <p:ext uri="{BB962C8B-B14F-4D97-AF65-F5344CB8AC3E}">
        <p14:creationId xmlns:p14="http://schemas.microsoft.com/office/powerpoint/2010/main" val="26107502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r>
              <a:rPr lang="zh-CN" altLang="zh-CN" dirty="0" smtClean="0">
                <a:effectLst/>
              </a:rPr>
              <a:t>第</a:t>
            </a:r>
            <a:r>
              <a:rPr lang="en-US" altLang="zh-CN" dirty="0" smtClean="0">
                <a:effectLst/>
              </a:rPr>
              <a:t>15</a:t>
            </a:r>
            <a:r>
              <a:rPr lang="zh-CN" altLang="zh-CN" dirty="0" smtClean="0">
                <a:effectLst/>
              </a:rPr>
              <a:t>章</a:t>
            </a:r>
            <a:r>
              <a:rPr lang="en-US" altLang="zh-CN" dirty="0" smtClean="0">
                <a:effectLst/>
              </a:rPr>
              <a:t>  </a:t>
            </a:r>
            <a:r>
              <a:rPr lang="zh-CN" altLang="zh-CN" dirty="0" smtClean="0">
                <a:effectLst/>
              </a:rPr>
              <a:t>调查研究</a:t>
            </a:r>
            <a:r>
              <a:rPr lang="zh-CN" altLang="zh-CN" dirty="0">
                <a:effectLst/>
              </a:rPr>
              <a:t>类文体的撰写</a:t>
            </a:r>
          </a:p>
        </p:txBody>
      </p:sp>
      <p:sp>
        <p:nvSpPr>
          <p:cNvPr id="3" name="副标题 2"/>
          <p:cNvSpPr>
            <a:spLocks noGrp="1"/>
          </p:cNvSpPr>
          <p:nvPr>
            <p:ph type="subTitle" idx="1"/>
          </p:nvPr>
        </p:nvSpPr>
        <p:spPr>
          <a:xfrm>
            <a:off x="1910080" y="2200274"/>
            <a:ext cx="9875520" cy="3529013"/>
          </a:xfrm>
        </p:spPr>
        <p:txBody>
          <a:bodyPr/>
          <a:lstStyle/>
          <a:p>
            <a:r>
              <a:rPr lang="zh-CN" altLang="zh-CN" dirty="0"/>
              <a:t>第一节　调查报告</a:t>
            </a:r>
          </a:p>
          <a:p>
            <a:pPr>
              <a:lnSpc>
                <a:spcPct val="150000"/>
              </a:lnSpc>
            </a:pPr>
            <a:r>
              <a:rPr lang="zh-CN" altLang="en-US" dirty="0" smtClean="0">
                <a:latin typeface="+mn-ea"/>
              </a:rPr>
              <a:t>第二节   总结报告</a:t>
            </a:r>
            <a:endParaRPr lang="en-US" altLang="zh-CN" dirty="0" smtClean="0">
              <a:latin typeface="+mn-ea"/>
            </a:endParaRPr>
          </a:p>
          <a:p>
            <a:pPr>
              <a:lnSpc>
                <a:spcPct val="150000"/>
              </a:lnSpc>
            </a:pPr>
            <a:r>
              <a:rPr lang="zh-CN" altLang="en-US" dirty="0">
                <a:latin typeface="+mn-ea"/>
              </a:rPr>
              <a:t>第三</a:t>
            </a:r>
            <a:r>
              <a:rPr lang="zh-CN" altLang="en-US" dirty="0" smtClean="0">
                <a:latin typeface="+mn-ea"/>
              </a:rPr>
              <a:t>节   经济活动分析报告</a:t>
            </a:r>
            <a:endParaRPr lang="en-US" altLang="zh-CN" dirty="0" smtClean="0">
              <a:latin typeface="+mn-ea"/>
            </a:endParaRPr>
          </a:p>
          <a:p>
            <a:pPr>
              <a:lnSpc>
                <a:spcPct val="150000"/>
              </a:lnSpc>
            </a:pPr>
            <a:r>
              <a:rPr lang="zh-CN" altLang="en-US" dirty="0">
                <a:latin typeface="+mn-ea"/>
              </a:rPr>
              <a:t>第四</a:t>
            </a:r>
            <a:r>
              <a:rPr lang="zh-CN" altLang="en-US" dirty="0" smtClean="0">
                <a:latin typeface="+mn-ea"/>
              </a:rPr>
              <a:t>节   经济预测报告</a:t>
            </a:r>
            <a:endParaRPr lang="en-US" altLang="zh-CN" dirty="0" smtClean="0">
              <a:latin typeface="+mn-ea"/>
            </a:endParaRPr>
          </a:p>
          <a:p>
            <a:pPr>
              <a:lnSpc>
                <a:spcPct val="150000"/>
              </a:lnSpc>
            </a:pPr>
            <a:r>
              <a:rPr lang="zh-CN" altLang="en-US" dirty="0">
                <a:latin typeface="+mn-ea"/>
              </a:rPr>
              <a:t>第五</a:t>
            </a:r>
            <a:r>
              <a:rPr lang="zh-CN" altLang="en-US" dirty="0" smtClean="0">
                <a:latin typeface="+mn-ea"/>
              </a:rPr>
              <a:t>节   经济论文</a:t>
            </a:r>
            <a:endParaRPr lang="en-US" altLang="zh-CN" dirty="0" smtClean="0">
              <a:latin typeface="+mn-ea"/>
            </a:endParaRPr>
          </a:p>
        </p:txBody>
      </p:sp>
      <p:sp>
        <p:nvSpPr>
          <p:cNvPr id="4" name="日期占位符 3"/>
          <p:cNvSpPr>
            <a:spLocks noGrp="1"/>
          </p:cNvSpPr>
          <p:nvPr>
            <p:ph type="dt" sz="half" idx="10"/>
          </p:nvPr>
        </p:nvSpPr>
        <p:spPr/>
        <p:txBody>
          <a:bodyPr/>
          <a:lstStyle/>
          <a:p>
            <a:fld id="{D1DDEDC9-2E16-4F31-AAAA-9DDAC301F16F}" type="datetime1">
              <a:rPr lang="zh-CN" altLang="en-US" smtClean="0"/>
              <a:t>2019/2/21</a:t>
            </a:fld>
            <a:endParaRPr lang="zh-CN" altLang="en-US"/>
          </a:p>
        </p:txBody>
      </p:sp>
    </p:spTree>
    <p:extLst>
      <p:ext uri="{BB962C8B-B14F-4D97-AF65-F5344CB8AC3E}">
        <p14:creationId xmlns:p14="http://schemas.microsoft.com/office/powerpoint/2010/main" val="1880244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zh-CN" dirty="0"/>
              <a:t>二、经济活动分析报告的基本结构</a:t>
            </a:r>
          </a:p>
          <a:p>
            <a:r>
              <a:rPr lang="en-US" altLang="zh-CN" dirty="0" smtClean="0"/>
              <a:t>(</a:t>
            </a:r>
            <a:r>
              <a:rPr lang="zh-CN" altLang="zh-CN" dirty="0"/>
              <a:t>一</a:t>
            </a:r>
            <a:r>
              <a:rPr lang="en-US" altLang="zh-CN" dirty="0"/>
              <a:t>)</a:t>
            </a:r>
            <a:r>
              <a:rPr lang="zh-CN" altLang="zh-CN" dirty="0"/>
              <a:t>文章式结构</a:t>
            </a:r>
          </a:p>
          <a:p>
            <a:r>
              <a:rPr lang="zh-CN" altLang="zh-CN" dirty="0"/>
              <a:t>文章式经济活动分析报告主要由标题、引言、正文和结尾构成。</a:t>
            </a:r>
          </a:p>
          <a:p>
            <a:r>
              <a:rPr lang="en-US" altLang="zh-CN" dirty="0" smtClean="0"/>
              <a:t>(</a:t>
            </a:r>
            <a:r>
              <a:rPr lang="zh-CN" altLang="zh-CN" dirty="0"/>
              <a:t>二</a:t>
            </a:r>
            <a:r>
              <a:rPr lang="en-US" altLang="zh-CN" dirty="0"/>
              <a:t>)</a:t>
            </a:r>
            <a:r>
              <a:rPr lang="zh-CN" altLang="zh-CN" dirty="0"/>
              <a:t>图表式</a:t>
            </a:r>
            <a:r>
              <a:rPr lang="zh-CN" altLang="zh-CN" dirty="0" smtClean="0"/>
              <a:t>结构</a:t>
            </a:r>
            <a:endParaRPr lang="en-US" altLang="zh-CN" dirty="0" smtClean="0"/>
          </a:p>
          <a:p>
            <a:r>
              <a:rPr lang="zh-CN" altLang="zh-CN" dirty="0"/>
              <a:t> 图表式</a:t>
            </a:r>
            <a:r>
              <a:rPr lang="en-US" altLang="zh-CN" dirty="0"/>
              <a:t>,</a:t>
            </a:r>
            <a:r>
              <a:rPr lang="zh-CN" altLang="zh-CN" dirty="0"/>
              <a:t>又称为表格式</a:t>
            </a:r>
            <a:r>
              <a:rPr lang="en-US" altLang="zh-CN" dirty="0"/>
              <a:t>,</a:t>
            </a:r>
            <a:r>
              <a:rPr lang="zh-CN" altLang="zh-CN" dirty="0"/>
              <a:t>是一种主要用图表来表述经济活动分析报告的主要数据资料及其计算结果的方法。</a:t>
            </a:r>
          </a:p>
          <a:p>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7067495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zh-CN" dirty="0"/>
              <a:t>三、经济活动分析报告的写作要求</a:t>
            </a:r>
          </a:p>
          <a:p>
            <a:r>
              <a:rPr lang="zh-CN" altLang="zh-CN" dirty="0"/>
              <a:t>在经济活动分析报告的写作中</a:t>
            </a:r>
            <a:r>
              <a:rPr lang="en-US" altLang="zh-CN" dirty="0"/>
              <a:t>,</a:t>
            </a:r>
            <a:r>
              <a:rPr lang="zh-CN" altLang="zh-CN" dirty="0"/>
              <a:t>要尽量将数据资料比较完整、系统、准确地表述出来</a:t>
            </a:r>
            <a:r>
              <a:rPr lang="en-US" altLang="zh-CN" dirty="0"/>
              <a:t>,</a:t>
            </a:r>
            <a:r>
              <a:rPr lang="zh-CN" altLang="zh-CN" dirty="0"/>
              <a:t>同时不能忽视实地调查资料的获取。实地调查资料是对数据资料的验证和补充</a:t>
            </a:r>
            <a:r>
              <a:rPr lang="en-US" altLang="zh-CN" dirty="0"/>
              <a:t>,</a:t>
            </a:r>
            <a:r>
              <a:rPr lang="zh-CN" altLang="zh-CN" dirty="0"/>
              <a:t>可以保证经济活动分析的准确和完整。在经济活动分析中</a:t>
            </a:r>
            <a:r>
              <a:rPr lang="en-US" altLang="zh-CN" dirty="0"/>
              <a:t>,</a:t>
            </a:r>
            <a:r>
              <a:rPr lang="zh-CN" altLang="zh-CN" dirty="0"/>
              <a:t>还要注意运用多种分析方法</a:t>
            </a:r>
            <a:r>
              <a:rPr lang="en-US" altLang="zh-CN" dirty="0"/>
              <a:t>,</a:t>
            </a:r>
            <a:r>
              <a:rPr lang="zh-CN" altLang="zh-CN" dirty="0"/>
              <a:t>从不同的角度、不同的层面上</a:t>
            </a:r>
            <a:r>
              <a:rPr lang="en-US" altLang="zh-CN" dirty="0"/>
              <a:t>,</a:t>
            </a:r>
            <a:r>
              <a:rPr lang="zh-CN" altLang="zh-CN" dirty="0"/>
              <a:t>对同一经济活动进行分析</a:t>
            </a:r>
            <a:r>
              <a:rPr lang="en-US" altLang="zh-CN" dirty="0"/>
              <a:t>,</a:t>
            </a:r>
            <a:r>
              <a:rPr lang="zh-CN" altLang="zh-CN" dirty="0"/>
              <a:t>加强分析的深度。通过分析</a:t>
            </a:r>
            <a:r>
              <a:rPr lang="en-US" altLang="zh-CN" dirty="0"/>
              <a:t>,</a:t>
            </a:r>
            <a:r>
              <a:rPr lang="zh-CN" altLang="zh-CN" dirty="0"/>
              <a:t>提出比较具体可行的建议</a:t>
            </a:r>
            <a:r>
              <a:rPr lang="en-US" altLang="zh-CN" dirty="0"/>
              <a:t>,</a:t>
            </a:r>
            <a:r>
              <a:rPr lang="zh-CN" altLang="zh-CN" dirty="0"/>
              <a:t>为企业或单位经济的发展提供参考。</a:t>
            </a:r>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1544885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zh-CN" dirty="0"/>
              <a:t>四、经济活动分析报告的撰写程序</a:t>
            </a:r>
          </a:p>
          <a:p>
            <a:r>
              <a:rPr lang="zh-CN" altLang="en-US" dirty="0" smtClean="0"/>
              <a:t>（一）</a:t>
            </a:r>
            <a:r>
              <a:rPr lang="zh-CN" altLang="zh-CN" dirty="0" smtClean="0"/>
              <a:t>收集</a:t>
            </a:r>
            <a:r>
              <a:rPr lang="zh-CN" altLang="zh-CN" dirty="0"/>
              <a:t>整理</a:t>
            </a:r>
            <a:r>
              <a:rPr lang="zh-CN" altLang="zh-CN" dirty="0" smtClean="0"/>
              <a:t>经济数据</a:t>
            </a:r>
            <a:endParaRPr lang="en-US" altLang="zh-CN" dirty="0" smtClean="0"/>
          </a:p>
          <a:p>
            <a:r>
              <a:rPr lang="zh-CN" altLang="en-US" dirty="0" smtClean="0"/>
              <a:t>（二）</a:t>
            </a:r>
            <a:r>
              <a:rPr lang="zh-CN" altLang="zh-CN" dirty="0" smtClean="0"/>
              <a:t>分析</a:t>
            </a:r>
            <a:r>
              <a:rPr lang="zh-CN" altLang="zh-CN" dirty="0"/>
              <a:t>研究数据</a:t>
            </a:r>
            <a:r>
              <a:rPr lang="zh-CN" altLang="zh-CN" dirty="0" smtClean="0"/>
              <a:t>资料</a:t>
            </a:r>
            <a:endParaRPr lang="en-US" altLang="zh-CN" dirty="0" smtClean="0"/>
          </a:p>
          <a:p>
            <a:r>
              <a:rPr lang="zh-CN" altLang="en-US" dirty="0" smtClean="0"/>
              <a:t>（三）</a:t>
            </a:r>
            <a:r>
              <a:rPr lang="zh-CN" altLang="zh-CN" dirty="0" smtClean="0"/>
              <a:t>对照</a:t>
            </a:r>
            <a:endParaRPr lang="en-US" altLang="zh-CN" dirty="0" smtClean="0"/>
          </a:p>
          <a:p>
            <a:r>
              <a:rPr lang="zh-CN" altLang="en-US" dirty="0" smtClean="0"/>
              <a:t>（四）</a:t>
            </a:r>
            <a:r>
              <a:rPr lang="zh-CN" altLang="zh-CN" dirty="0" smtClean="0"/>
              <a:t>完成</a:t>
            </a:r>
            <a:r>
              <a:rPr lang="zh-CN" altLang="zh-CN" dirty="0"/>
              <a:t>写作</a:t>
            </a:r>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18687230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第四节　经济预测</a:t>
            </a:r>
            <a:r>
              <a:rPr lang="zh-CN" altLang="zh-CN" dirty="0" smtClean="0">
                <a:effectLst/>
              </a:rPr>
              <a:t>报告</a:t>
            </a:r>
            <a:endParaRPr lang="zh-CN" altLang="en-US" dirty="0"/>
          </a:p>
        </p:txBody>
      </p:sp>
      <p:sp>
        <p:nvSpPr>
          <p:cNvPr id="3" name="内容占位符 2"/>
          <p:cNvSpPr>
            <a:spLocks noGrp="1"/>
          </p:cNvSpPr>
          <p:nvPr>
            <p:ph idx="1"/>
          </p:nvPr>
        </p:nvSpPr>
        <p:spPr/>
        <p:txBody>
          <a:bodyPr>
            <a:normAutofit/>
          </a:bodyPr>
          <a:lstStyle/>
          <a:p>
            <a:r>
              <a:rPr lang="zh-CN" altLang="zh-CN" dirty="0"/>
              <a:t>一、经济预测报告的种类</a:t>
            </a:r>
          </a:p>
          <a:p>
            <a:r>
              <a:rPr lang="en-US" altLang="zh-CN" dirty="0" smtClean="0"/>
              <a:t>(</a:t>
            </a:r>
            <a:r>
              <a:rPr lang="zh-CN" altLang="zh-CN" dirty="0"/>
              <a:t>一</a:t>
            </a:r>
            <a:r>
              <a:rPr lang="en-US" altLang="zh-CN" dirty="0"/>
              <a:t>)</a:t>
            </a:r>
            <a:r>
              <a:rPr lang="zh-CN" altLang="zh-CN" dirty="0"/>
              <a:t>按照经济预测的对象为标准</a:t>
            </a:r>
            <a:r>
              <a:rPr lang="en-US" altLang="zh-CN" dirty="0"/>
              <a:t>,</a:t>
            </a:r>
            <a:r>
              <a:rPr lang="zh-CN" altLang="zh-CN" dirty="0"/>
              <a:t>经济预测报告可分为宏观、微观和中观经济预测报告</a:t>
            </a:r>
          </a:p>
          <a:p>
            <a:r>
              <a:rPr lang="en-US" altLang="zh-CN" dirty="0" smtClean="0"/>
              <a:t>(</a:t>
            </a:r>
            <a:r>
              <a:rPr lang="zh-CN" altLang="zh-CN" dirty="0"/>
              <a:t>二</a:t>
            </a:r>
            <a:r>
              <a:rPr lang="en-US" altLang="zh-CN" dirty="0"/>
              <a:t>)</a:t>
            </a:r>
            <a:r>
              <a:rPr lang="zh-CN" altLang="zh-CN" dirty="0"/>
              <a:t>以预测时期的长短为标准</a:t>
            </a:r>
            <a:r>
              <a:rPr lang="en-US" altLang="zh-CN" dirty="0"/>
              <a:t>,</a:t>
            </a:r>
            <a:r>
              <a:rPr lang="zh-CN" altLang="zh-CN" dirty="0"/>
              <a:t>经济预测报告可以分为短期、中期和长期的经济预测报告</a:t>
            </a:r>
          </a:p>
          <a:p>
            <a:r>
              <a:rPr lang="en-US" altLang="zh-CN" dirty="0" smtClean="0"/>
              <a:t>(</a:t>
            </a:r>
            <a:r>
              <a:rPr lang="zh-CN" altLang="zh-CN" dirty="0"/>
              <a:t>三</a:t>
            </a:r>
            <a:r>
              <a:rPr lang="en-US" altLang="zh-CN" dirty="0"/>
              <a:t>)</a:t>
            </a:r>
            <a:r>
              <a:rPr lang="zh-CN" altLang="zh-CN" dirty="0"/>
              <a:t>按照预测的约束条件为标准</a:t>
            </a:r>
            <a:r>
              <a:rPr lang="en-US" altLang="zh-CN" dirty="0"/>
              <a:t>,</a:t>
            </a:r>
            <a:r>
              <a:rPr lang="zh-CN" altLang="zh-CN" dirty="0"/>
              <a:t>经济预测报告可分为探索性和目标性的经济预测报告</a:t>
            </a:r>
          </a:p>
          <a:p>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31602198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zh-CN" dirty="0"/>
              <a:t>二、经济预测报告的基本结构</a:t>
            </a:r>
          </a:p>
          <a:p>
            <a:r>
              <a:rPr lang="en-US" altLang="zh-CN" dirty="0"/>
              <a:t>(</a:t>
            </a:r>
            <a:r>
              <a:rPr lang="zh-CN" altLang="zh-CN" dirty="0"/>
              <a:t>一</a:t>
            </a:r>
            <a:r>
              <a:rPr lang="en-US" altLang="zh-CN" dirty="0"/>
              <a:t>)</a:t>
            </a:r>
            <a:r>
              <a:rPr lang="zh-CN" altLang="zh-CN" dirty="0"/>
              <a:t>标题</a:t>
            </a:r>
          </a:p>
          <a:p>
            <a:r>
              <a:rPr lang="en-US" altLang="zh-CN" dirty="0" smtClean="0"/>
              <a:t>(</a:t>
            </a:r>
            <a:r>
              <a:rPr lang="zh-CN" altLang="zh-CN" dirty="0"/>
              <a:t>二</a:t>
            </a:r>
            <a:r>
              <a:rPr lang="en-US" altLang="zh-CN" dirty="0"/>
              <a:t>)</a:t>
            </a:r>
            <a:r>
              <a:rPr lang="zh-CN" altLang="zh-CN" dirty="0"/>
              <a:t>正文</a:t>
            </a:r>
          </a:p>
          <a:p>
            <a:r>
              <a:rPr lang="en-US" altLang="zh-CN" dirty="0" smtClean="0"/>
              <a:t>1</a:t>
            </a:r>
            <a:r>
              <a:rPr lang="en-US" altLang="zh-CN" dirty="0"/>
              <a:t>.</a:t>
            </a:r>
            <a:r>
              <a:rPr lang="zh-CN" altLang="zh-CN" dirty="0" smtClean="0"/>
              <a:t>经济预测</a:t>
            </a:r>
            <a:r>
              <a:rPr lang="zh-CN" altLang="zh-CN" dirty="0"/>
              <a:t>对象的基本情况的介绍</a:t>
            </a:r>
            <a:r>
              <a:rPr lang="zh-CN" altLang="zh-CN" dirty="0" smtClean="0"/>
              <a:t>。</a:t>
            </a:r>
            <a:endParaRPr lang="en-US" altLang="zh-CN" dirty="0" smtClean="0"/>
          </a:p>
          <a:p>
            <a:r>
              <a:rPr lang="en-US" altLang="zh-CN" dirty="0" smtClean="0"/>
              <a:t>2.</a:t>
            </a:r>
            <a:r>
              <a:rPr lang="zh-CN" altLang="zh-CN" dirty="0" smtClean="0"/>
              <a:t>经济预测</a:t>
            </a:r>
            <a:r>
              <a:rPr lang="zh-CN" altLang="zh-CN" dirty="0"/>
              <a:t>分析。</a:t>
            </a:r>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36261164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zh-CN" dirty="0"/>
              <a:t>三、经济预测报告的写作要求</a:t>
            </a:r>
          </a:p>
          <a:p>
            <a:r>
              <a:rPr lang="zh-CN" altLang="en-US" dirty="0" smtClean="0"/>
              <a:t>（一）</a:t>
            </a:r>
            <a:r>
              <a:rPr lang="zh-CN" altLang="zh-CN" dirty="0" smtClean="0"/>
              <a:t>经济</a:t>
            </a:r>
            <a:r>
              <a:rPr lang="zh-CN" altLang="zh-CN" dirty="0"/>
              <a:t>活动预测报告的撰写必须忠实于科学预测的结果</a:t>
            </a:r>
            <a:r>
              <a:rPr lang="en-US" altLang="zh-CN" dirty="0"/>
              <a:t>,</a:t>
            </a:r>
            <a:r>
              <a:rPr lang="zh-CN" altLang="zh-CN" dirty="0"/>
              <a:t>忠实于客观实际情况</a:t>
            </a:r>
            <a:r>
              <a:rPr lang="en-US" altLang="zh-CN" dirty="0"/>
              <a:t>,</a:t>
            </a:r>
            <a:r>
              <a:rPr lang="zh-CN" altLang="zh-CN" dirty="0"/>
              <a:t>要避免主观臆断。在分析方法上</a:t>
            </a:r>
            <a:r>
              <a:rPr lang="en-US" altLang="zh-CN" dirty="0"/>
              <a:t>,</a:t>
            </a:r>
            <a:r>
              <a:rPr lang="zh-CN" altLang="zh-CN" dirty="0"/>
              <a:t>征求专家意见与征求群众意见要结合使用</a:t>
            </a:r>
            <a:r>
              <a:rPr lang="en-US" altLang="zh-CN" dirty="0"/>
              <a:t>,</a:t>
            </a:r>
            <a:r>
              <a:rPr lang="zh-CN" altLang="zh-CN" dirty="0"/>
              <a:t>要注意数学模型使用中的数据验证。</a:t>
            </a:r>
          </a:p>
          <a:p>
            <a:r>
              <a:rPr lang="zh-CN" altLang="en-US" dirty="0" smtClean="0"/>
              <a:t>（二）</a:t>
            </a:r>
            <a:r>
              <a:rPr lang="zh-CN" altLang="zh-CN" dirty="0" smtClean="0"/>
              <a:t>经济</a:t>
            </a:r>
            <a:r>
              <a:rPr lang="zh-CN" altLang="zh-CN" dirty="0"/>
              <a:t>活动预测报告的写作要注意时效性</a:t>
            </a:r>
            <a:r>
              <a:rPr lang="zh-CN" altLang="zh-CN" dirty="0" smtClean="0"/>
              <a:t>。</a:t>
            </a:r>
            <a:endParaRPr lang="en-US" altLang="zh-CN" dirty="0" smtClean="0"/>
          </a:p>
          <a:p>
            <a:r>
              <a:rPr lang="zh-CN" altLang="en-US" dirty="0" smtClean="0"/>
              <a:t>（三）</a:t>
            </a:r>
            <a:r>
              <a:rPr lang="zh-CN" altLang="zh-CN" dirty="0" smtClean="0"/>
              <a:t>经济</a:t>
            </a:r>
            <a:r>
              <a:rPr lang="zh-CN" altLang="zh-CN" dirty="0"/>
              <a:t>活动预测报告中</a:t>
            </a:r>
            <a:r>
              <a:rPr lang="en-US" altLang="zh-CN" dirty="0"/>
              <a:t>,</a:t>
            </a:r>
            <a:r>
              <a:rPr lang="zh-CN" altLang="zh-CN" dirty="0"/>
              <a:t>可以写出预测建议</a:t>
            </a:r>
            <a:r>
              <a:rPr lang="en-US" altLang="zh-CN" dirty="0"/>
              <a:t>,</a:t>
            </a:r>
            <a:r>
              <a:rPr lang="zh-CN" altLang="zh-CN" dirty="0"/>
              <a:t>也可以不写这一部分。</a:t>
            </a:r>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29976567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第五节　经济</a:t>
            </a:r>
            <a:r>
              <a:rPr lang="zh-CN" altLang="zh-CN" dirty="0" smtClean="0">
                <a:effectLst/>
              </a:rPr>
              <a:t>论文</a:t>
            </a:r>
            <a:endParaRPr lang="zh-CN" altLang="en-US" dirty="0"/>
          </a:p>
        </p:txBody>
      </p:sp>
      <p:sp>
        <p:nvSpPr>
          <p:cNvPr id="3" name="内容占位符 2"/>
          <p:cNvSpPr>
            <a:spLocks noGrp="1"/>
          </p:cNvSpPr>
          <p:nvPr>
            <p:ph idx="1"/>
          </p:nvPr>
        </p:nvSpPr>
        <p:spPr/>
        <p:txBody>
          <a:bodyPr>
            <a:normAutofit fontScale="92500"/>
          </a:bodyPr>
          <a:lstStyle/>
          <a:p>
            <a:r>
              <a:rPr lang="zh-CN" altLang="zh-CN" dirty="0"/>
              <a:t>经济论文是主要用来表述作者在经济领域从事科学研究所获得的创造性成果的一种文体形式。它的主要特点是科学性、创造性和学术性</a:t>
            </a:r>
            <a:r>
              <a:rPr lang="zh-CN" altLang="zh-CN" dirty="0" smtClean="0"/>
              <a:t>。</a:t>
            </a:r>
            <a:endParaRPr lang="en-US" altLang="zh-CN" dirty="0" smtClean="0"/>
          </a:p>
          <a:p>
            <a:r>
              <a:rPr lang="zh-CN" altLang="zh-CN" dirty="0"/>
              <a:t>一、经济论文的分类</a:t>
            </a:r>
          </a:p>
          <a:p>
            <a:r>
              <a:rPr lang="zh-CN" altLang="en-US" dirty="0" smtClean="0"/>
              <a:t>（一）</a:t>
            </a:r>
            <a:r>
              <a:rPr lang="zh-CN" altLang="zh-CN" dirty="0" smtClean="0"/>
              <a:t>学术论文</a:t>
            </a:r>
            <a:endParaRPr lang="en-US" altLang="zh-CN" dirty="0"/>
          </a:p>
          <a:p>
            <a:r>
              <a:rPr lang="zh-CN" altLang="zh-CN" dirty="0" smtClean="0"/>
              <a:t>指</a:t>
            </a:r>
            <a:r>
              <a:rPr lang="zh-CN" altLang="zh-CN" dirty="0"/>
              <a:t>在学术会议、学术刊物上发表的论文。它集中反映作者的创造性成果</a:t>
            </a:r>
            <a:r>
              <a:rPr lang="en-US" altLang="zh-CN" dirty="0"/>
              <a:t>,</a:t>
            </a:r>
            <a:r>
              <a:rPr lang="zh-CN" altLang="zh-CN" dirty="0"/>
              <a:t>一般较简短。</a:t>
            </a:r>
          </a:p>
          <a:p>
            <a:r>
              <a:rPr lang="zh-CN" altLang="en-US" dirty="0" smtClean="0"/>
              <a:t>（二）</a:t>
            </a:r>
            <a:r>
              <a:rPr lang="zh-CN" altLang="zh-CN" dirty="0" smtClean="0"/>
              <a:t>学位论文</a:t>
            </a:r>
            <a:endParaRPr lang="en-US" altLang="zh-CN" dirty="0"/>
          </a:p>
          <a:p>
            <a:r>
              <a:rPr lang="zh-CN" altLang="zh-CN" dirty="0" smtClean="0"/>
              <a:t>指</a:t>
            </a:r>
            <a:r>
              <a:rPr lang="zh-CN" altLang="zh-CN" dirty="0"/>
              <a:t>在各学业阶段撰写的论文</a:t>
            </a:r>
            <a:r>
              <a:rPr lang="en-US" altLang="zh-CN" dirty="0"/>
              <a:t>,</a:t>
            </a:r>
            <a:r>
              <a:rPr lang="zh-CN" altLang="zh-CN" dirty="0"/>
              <a:t>主要用于评判学业成绩和申请被授予相应的学位。</a:t>
            </a:r>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18529583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1914144" y="274638"/>
            <a:ext cx="9997440" cy="5994146"/>
          </a:xfrm>
        </p:spPr>
        <p:txBody>
          <a:bodyPr>
            <a:noAutofit/>
          </a:bodyPr>
          <a:lstStyle/>
          <a:p>
            <a:r>
              <a:rPr lang="zh-CN" altLang="zh-CN" sz="2000" dirty="0"/>
              <a:t>二、经济论文的基本结构</a:t>
            </a:r>
          </a:p>
          <a:p>
            <a:r>
              <a:rPr lang="en-US" altLang="zh-CN" sz="2000" dirty="0" smtClean="0"/>
              <a:t>(</a:t>
            </a:r>
            <a:r>
              <a:rPr lang="zh-CN" altLang="zh-CN" sz="2000" dirty="0"/>
              <a:t>一</a:t>
            </a:r>
            <a:r>
              <a:rPr lang="en-US" altLang="zh-CN" sz="2000" dirty="0"/>
              <a:t>)</a:t>
            </a:r>
            <a:r>
              <a:rPr lang="zh-CN" altLang="zh-CN" sz="2000" dirty="0"/>
              <a:t>标题 </a:t>
            </a:r>
          </a:p>
          <a:p>
            <a:r>
              <a:rPr lang="en-US" altLang="zh-CN" sz="2000" dirty="0" smtClean="0"/>
              <a:t>(</a:t>
            </a:r>
            <a:r>
              <a:rPr lang="zh-CN" altLang="zh-CN" sz="2000" dirty="0"/>
              <a:t>二</a:t>
            </a:r>
            <a:r>
              <a:rPr lang="en-US" altLang="zh-CN" sz="2000" dirty="0"/>
              <a:t>)</a:t>
            </a:r>
            <a:r>
              <a:rPr lang="zh-CN" altLang="zh-CN" sz="2000" dirty="0"/>
              <a:t>作者</a:t>
            </a:r>
          </a:p>
          <a:p>
            <a:r>
              <a:rPr lang="en-US" altLang="zh-CN" sz="2000" dirty="0" smtClean="0"/>
              <a:t>(</a:t>
            </a:r>
            <a:r>
              <a:rPr lang="zh-CN" altLang="zh-CN" sz="2000" dirty="0"/>
              <a:t>三</a:t>
            </a:r>
            <a:r>
              <a:rPr lang="en-US" altLang="zh-CN" sz="2000" dirty="0"/>
              <a:t>)</a:t>
            </a:r>
            <a:r>
              <a:rPr lang="zh-CN" altLang="zh-CN" sz="2000" dirty="0"/>
              <a:t>摘要</a:t>
            </a:r>
          </a:p>
          <a:p>
            <a:r>
              <a:rPr lang="en-US" altLang="zh-CN" sz="2000" dirty="0" smtClean="0"/>
              <a:t>(</a:t>
            </a:r>
            <a:r>
              <a:rPr lang="zh-CN" altLang="zh-CN" sz="2000" dirty="0"/>
              <a:t>四</a:t>
            </a:r>
            <a:r>
              <a:rPr lang="en-US" altLang="zh-CN" sz="2000" dirty="0"/>
              <a:t>)</a:t>
            </a:r>
            <a:r>
              <a:rPr lang="zh-CN" altLang="zh-CN" sz="2000" dirty="0"/>
              <a:t>关键词</a:t>
            </a:r>
          </a:p>
          <a:p>
            <a:r>
              <a:rPr lang="en-US" altLang="zh-CN" sz="2000" dirty="0" smtClean="0"/>
              <a:t>(</a:t>
            </a:r>
            <a:r>
              <a:rPr lang="zh-CN" altLang="zh-CN" sz="2000" dirty="0"/>
              <a:t>五</a:t>
            </a:r>
            <a:r>
              <a:rPr lang="en-US" altLang="zh-CN" sz="2000" dirty="0"/>
              <a:t>)</a:t>
            </a:r>
            <a:r>
              <a:rPr lang="zh-CN" altLang="zh-CN" sz="2000" dirty="0"/>
              <a:t>引言</a:t>
            </a:r>
          </a:p>
          <a:p>
            <a:r>
              <a:rPr lang="en-US" altLang="zh-CN" sz="2000" dirty="0" smtClean="0"/>
              <a:t>(</a:t>
            </a:r>
            <a:r>
              <a:rPr lang="zh-CN" altLang="zh-CN" sz="2000" dirty="0"/>
              <a:t>六</a:t>
            </a:r>
            <a:r>
              <a:rPr lang="en-US" altLang="zh-CN" sz="2000" dirty="0"/>
              <a:t>)</a:t>
            </a:r>
            <a:r>
              <a:rPr lang="zh-CN" altLang="zh-CN" sz="2000" dirty="0" smtClean="0"/>
              <a:t>正文</a:t>
            </a:r>
            <a:endParaRPr lang="en-US" altLang="zh-CN" sz="2000" dirty="0" smtClean="0"/>
          </a:p>
          <a:p>
            <a:r>
              <a:rPr lang="en-US" altLang="zh-CN" sz="2000" dirty="0"/>
              <a:t>(</a:t>
            </a:r>
            <a:r>
              <a:rPr lang="zh-CN" altLang="zh-CN" sz="2000" dirty="0"/>
              <a:t>七</a:t>
            </a:r>
            <a:r>
              <a:rPr lang="en-US" altLang="zh-CN" sz="2000" dirty="0"/>
              <a:t>)</a:t>
            </a:r>
            <a:r>
              <a:rPr lang="zh-CN" altLang="zh-CN" sz="2000" dirty="0" smtClean="0"/>
              <a:t>结论</a:t>
            </a:r>
            <a:endParaRPr lang="en-US" altLang="zh-CN" sz="2000" dirty="0" smtClean="0"/>
          </a:p>
          <a:p>
            <a:r>
              <a:rPr lang="en-US" altLang="zh-CN" sz="2000" dirty="0"/>
              <a:t>(</a:t>
            </a:r>
            <a:r>
              <a:rPr lang="zh-CN" altLang="zh-CN" sz="2000" dirty="0"/>
              <a:t>八</a:t>
            </a:r>
            <a:r>
              <a:rPr lang="en-US" altLang="zh-CN" sz="2000" dirty="0"/>
              <a:t>)</a:t>
            </a:r>
            <a:r>
              <a:rPr lang="zh-CN" altLang="zh-CN" sz="2000" dirty="0"/>
              <a:t>参考文献</a:t>
            </a:r>
          </a:p>
          <a:p>
            <a:r>
              <a:rPr lang="en-US" altLang="zh-CN" sz="2000" dirty="0"/>
              <a:t>(</a:t>
            </a:r>
            <a:r>
              <a:rPr lang="zh-CN" altLang="zh-CN" sz="2000" dirty="0"/>
              <a:t>九</a:t>
            </a:r>
            <a:r>
              <a:rPr lang="en-US" altLang="zh-CN" sz="2000" dirty="0"/>
              <a:t>)</a:t>
            </a:r>
            <a:r>
              <a:rPr lang="zh-CN" altLang="zh-CN" sz="2000" dirty="0"/>
              <a:t>致谢</a:t>
            </a:r>
          </a:p>
          <a:p>
            <a:r>
              <a:rPr lang="en-US" altLang="zh-CN" sz="2000" dirty="0"/>
              <a:t>(</a:t>
            </a:r>
            <a:r>
              <a:rPr lang="zh-CN" altLang="zh-CN" sz="2000" dirty="0"/>
              <a:t>十</a:t>
            </a:r>
            <a:r>
              <a:rPr lang="en-US" altLang="zh-CN" sz="2000" dirty="0"/>
              <a:t>)</a:t>
            </a:r>
            <a:r>
              <a:rPr lang="zh-CN" altLang="zh-CN" sz="2000" dirty="0" smtClean="0"/>
              <a:t>附录</a:t>
            </a:r>
            <a:endParaRPr lang="zh-CN" altLang="en-US" sz="2000"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41279531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zh-CN" dirty="0"/>
              <a:t>三、经济论文写作的要求</a:t>
            </a:r>
          </a:p>
          <a:p>
            <a:r>
              <a:rPr lang="zh-CN" altLang="en-US" dirty="0" smtClean="0"/>
              <a:t>（一）</a:t>
            </a:r>
            <a:r>
              <a:rPr lang="zh-CN" altLang="zh-CN" dirty="0" smtClean="0"/>
              <a:t>选题新</a:t>
            </a:r>
            <a:endParaRPr lang="en-US" altLang="zh-CN" dirty="0" smtClean="0"/>
          </a:p>
          <a:p>
            <a:r>
              <a:rPr lang="zh-CN" altLang="en-US" dirty="0" smtClean="0"/>
              <a:t>（二）</a:t>
            </a:r>
            <a:r>
              <a:rPr lang="zh-CN" altLang="zh-CN" dirty="0" smtClean="0"/>
              <a:t>认识深</a:t>
            </a:r>
            <a:endParaRPr lang="en-US" altLang="zh-CN" dirty="0" smtClean="0"/>
          </a:p>
          <a:p>
            <a:r>
              <a:rPr lang="zh-CN" altLang="en-US" dirty="0" smtClean="0"/>
              <a:t>（三）</a:t>
            </a:r>
            <a:r>
              <a:rPr lang="zh-CN" altLang="zh-CN" dirty="0" smtClean="0"/>
              <a:t>思路清</a:t>
            </a:r>
            <a:endParaRPr lang="en-US" altLang="zh-CN" dirty="0" smtClean="0"/>
          </a:p>
          <a:p>
            <a:r>
              <a:rPr lang="zh-CN" altLang="en-US" dirty="0" smtClean="0"/>
              <a:t>（四）</a:t>
            </a:r>
            <a:r>
              <a:rPr lang="zh-CN" altLang="zh-CN" dirty="0" smtClean="0"/>
              <a:t>表达准</a:t>
            </a:r>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30277468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1914144" y="274638"/>
            <a:ext cx="9997440" cy="6030912"/>
          </a:xfrm>
        </p:spPr>
        <p:txBody>
          <a:bodyPr>
            <a:normAutofit fontScale="55000" lnSpcReduction="20000"/>
          </a:bodyPr>
          <a:lstStyle/>
          <a:p>
            <a:pPr>
              <a:lnSpc>
                <a:spcPct val="170000"/>
              </a:lnSpc>
            </a:pPr>
            <a:r>
              <a:rPr lang="zh-CN" altLang="zh-CN" sz="2900" dirty="0"/>
              <a:t>四、经济论文写作中常犯的毛病</a:t>
            </a:r>
          </a:p>
          <a:p>
            <a:pPr>
              <a:lnSpc>
                <a:spcPct val="170000"/>
              </a:lnSpc>
            </a:pPr>
            <a:r>
              <a:rPr lang="zh-CN" altLang="zh-CN" sz="2900" dirty="0"/>
              <a:t>（一）标题中存在的问题</a:t>
            </a:r>
          </a:p>
          <a:p>
            <a:pPr>
              <a:lnSpc>
                <a:spcPct val="170000"/>
              </a:lnSpc>
            </a:pPr>
            <a:r>
              <a:rPr lang="en-US" altLang="zh-CN" sz="2900" dirty="0"/>
              <a:t>1. </a:t>
            </a:r>
            <a:r>
              <a:rPr lang="zh-CN" altLang="zh-CN" sz="2900" dirty="0"/>
              <a:t>含糊不清</a:t>
            </a:r>
            <a:r>
              <a:rPr lang="en-US" altLang="zh-CN" sz="2900" dirty="0"/>
              <a:t>,</a:t>
            </a:r>
            <a:r>
              <a:rPr lang="zh-CN" altLang="zh-CN" sz="2900" dirty="0"/>
              <a:t>不得要领。</a:t>
            </a:r>
          </a:p>
          <a:p>
            <a:pPr>
              <a:lnSpc>
                <a:spcPct val="170000"/>
              </a:lnSpc>
            </a:pPr>
            <a:r>
              <a:rPr lang="en-US" altLang="zh-CN" sz="2900" dirty="0"/>
              <a:t>2. </a:t>
            </a:r>
            <a:r>
              <a:rPr lang="zh-CN" altLang="zh-CN" sz="2900" dirty="0"/>
              <a:t>题目与内容不对称</a:t>
            </a:r>
            <a:r>
              <a:rPr lang="en-US" altLang="zh-CN" sz="2900" dirty="0"/>
              <a:t>,</a:t>
            </a:r>
            <a:r>
              <a:rPr lang="zh-CN" altLang="zh-CN" sz="2900" dirty="0"/>
              <a:t>出现过大或过小的情况。例如</a:t>
            </a:r>
            <a:r>
              <a:rPr lang="en-US" altLang="zh-CN" sz="2900" dirty="0"/>
              <a:t>,</a:t>
            </a:r>
            <a:r>
              <a:rPr lang="zh-CN" altLang="zh-CN" sz="2900" dirty="0"/>
              <a:t>某同学想写的是某个乡镇企业的问题</a:t>
            </a:r>
            <a:r>
              <a:rPr lang="en-US" altLang="zh-CN" sz="2900" dirty="0"/>
              <a:t>,</a:t>
            </a:r>
            <a:r>
              <a:rPr lang="zh-CN" altLang="zh-CN" sz="2900" dirty="0"/>
              <a:t>但标题却是《论我国的乡镇企业》</a:t>
            </a:r>
            <a:r>
              <a:rPr lang="en-US" altLang="zh-CN" sz="2900" dirty="0"/>
              <a:t>,</a:t>
            </a:r>
            <a:r>
              <a:rPr lang="zh-CN" altLang="zh-CN" sz="2900" dirty="0"/>
              <a:t>出现了标题过大的情况</a:t>
            </a:r>
            <a:r>
              <a:rPr lang="en-US" altLang="zh-CN" sz="2900" dirty="0"/>
              <a:t>;</a:t>
            </a:r>
            <a:r>
              <a:rPr lang="zh-CN" altLang="zh-CN" sz="2900" dirty="0"/>
              <a:t>再如</a:t>
            </a:r>
            <a:r>
              <a:rPr lang="en-US" altLang="zh-CN" sz="2900" dirty="0"/>
              <a:t>,</a:t>
            </a:r>
            <a:r>
              <a:rPr lang="zh-CN" altLang="zh-CN" sz="2900" dirty="0"/>
              <a:t>某同学想写的是农民的收入分配问题</a:t>
            </a:r>
            <a:r>
              <a:rPr lang="en-US" altLang="zh-CN" sz="2900" dirty="0"/>
              <a:t>,</a:t>
            </a:r>
            <a:r>
              <a:rPr lang="zh-CN" altLang="zh-CN" sz="2900" dirty="0"/>
              <a:t>但标题却仅仅是《浅谈农民的收入水平问题》</a:t>
            </a:r>
            <a:r>
              <a:rPr lang="en-US" altLang="zh-CN" sz="2900" dirty="0"/>
              <a:t>,</a:t>
            </a:r>
            <a:r>
              <a:rPr lang="zh-CN" altLang="zh-CN" sz="2900" dirty="0"/>
              <a:t>出现了标题过小的情况。</a:t>
            </a:r>
          </a:p>
          <a:p>
            <a:pPr>
              <a:lnSpc>
                <a:spcPct val="170000"/>
              </a:lnSpc>
            </a:pPr>
            <a:r>
              <a:rPr lang="en-US" altLang="zh-CN" sz="2900" dirty="0"/>
              <a:t>3. </a:t>
            </a:r>
            <a:r>
              <a:rPr lang="zh-CN" altLang="zh-CN" sz="2900" dirty="0"/>
              <a:t>文不对题。例如</a:t>
            </a:r>
            <a:r>
              <a:rPr lang="en-US" altLang="zh-CN" sz="2900" dirty="0"/>
              <a:t>,</a:t>
            </a:r>
            <a:r>
              <a:rPr lang="zh-CN" altLang="zh-CN" sz="2900" dirty="0"/>
              <a:t>文章中明明写的是如何提高支农资金的回收率问题</a:t>
            </a:r>
            <a:r>
              <a:rPr lang="en-US" altLang="zh-CN" sz="2900" dirty="0"/>
              <a:t>,</a:t>
            </a:r>
            <a:r>
              <a:rPr lang="zh-CN" altLang="zh-CN" sz="2900" dirty="0"/>
              <a:t>但标题却是《试析支农资金的运行机制》。</a:t>
            </a:r>
          </a:p>
          <a:p>
            <a:pPr>
              <a:lnSpc>
                <a:spcPct val="170000"/>
              </a:lnSpc>
            </a:pPr>
            <a:r>
              <a:rPr lang="en-US" altLang="zh-CN" sz="2900" dirty="0"/>
              <a:t>4. </a:t>
            </a:r>
            <a:r>
              <a:rPr lang="zh-CN" altLang="zh-CN" sz="2900" dirty="0"/>
              <a:t>标题过长、烦琐、不简洁。</a:t>
            </a:r>
          </a:p>
          <a:p>
            <a:pPr>
              <a:lnSpc>
                <a:spcPct val="170000"/>
              </a:lnSpc>
            </a:pPr>
            <a:r>
              <a:rPr lang="en-US" altLang="zh-CN" sz="2900" dirty="0"/>
              <a:t>5. </a:t>
            </a:r>
            <a:r>
              <a:rPr lang="zh-CN" altLang="zh-CN" sz="2900" dirty="0"/>
              <a:t>正副标题搭配不当。主要是出现主副标题重复或主次颠倒的情况。</a:t>
            </a:r>
          </a:p>
          <a:p>
            <a:pPr>
              <a:lnSpc>
                <a:spcPct val="170000"/>
              </a:lnSpc>
            </a:pPr>
            <a:r>
              <a:rPr lang="en-US" altLang="zh-CN" sz="2900" dirty="0"/>
              <a:t>6. </a:t>
            </a:r>
            <a:r>
              <a:rPr lang="zh-CN" altLang="zh-CN" sz="2900" dirty="0"/>
              <a:t>经济论文的标题过于文学化的问题。</a:t>
            </a:r>
          </a:p>
          <a:p>
            <a:pPr>
              <a:lnSpc>
                <a:spcPct val="170000"/>
              </a:lnSpc>
            </a:pPr>
            <a:r>
              <a:rPr lang="en-US" altLang="zh-CN" sz="2900" dirty="0"/>
              <a:t>7. </a:t>
            </a:r>
            <a:r>
              <a:rPr lang="zh-CN" altLang="zh-CN" sz="2900" dirty="0"/>
              <a:t>不恰当地运用比喻等修辞方法。</a:t>
            </a:r>
          </a:p>
          <a:p>
            <a:pPr>
              <a:lnSpc>
                <a:spcPct val="170000"/>
              </a:lnSpc>
            </a:pPr>
            <a:r>
              <a:rPr lang="en-US" altLang="zh-CN" sz="2900" dirty="0"/>
              <a:t>8. </a:t>
            </a:r>
            <a:r>
              <a:rPr lang="zh-CN" altLang="zh-CN" sz="2900" dirty="0"/>
              <a:t>不合语法</a:t>
            </a:r>
            <a:r>
              <a:rPr lang="en-US" altLang="zh-CN" sz="2900" dirty="0"/>
              <a:t>,</a:t>
            </a:r>
            <a:r>
              <a:rPr lang="zh-CN" altLang="zh-CN" sz="2900" dirty="0"/>
              <a:t>有悖逻辑。</a:t>
            </a:r>
          </a:p>
          <a:p>
            <a:pPr>
              <a:lnSpc>
                <a:spcPct val="170000"/>
              </a:lnSpc>
            </a:pPr>
            <a:r>
              <a:rPr lang="en-US" altLang="zh-CN" sz="2900" dirty="0"/>
              <a:t>9. </a:t>
            </a:r>
            <a:r>
              <a:rPr lang="zh-CN" altLang="zh-CN" sz="2900" dirty="0"/>
              <a:t>错字掉字</a:t>
            </a:r>
            <a:r>
              <a:rPr lang="zh-CN" altLang="zh-CN" sz="2900" dirty="0" smtClean="0"/>
              <a:t>。</a:t>
            </a:r>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33558770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endParaRPr lang="zh-CN" altLang="en-US" dirty="0"/>
          </a:p>
        </p:txBody>
      </p:sp>
      <p:sp>
        <p:nvSpPr>
          <p:cNvPr id="3" name="内容占位符 2"/>
          <p:cNvSpPr>
            <a:spLocks noGrp="1"/>
          </p:cNvSpPr>
          <p:nvPr>
            <p:ph idx="1"/>
          </p:nvPr>
        </p:nvSpPr>
        <p:spPr/>
        <p:txBody>
          <a:bodyPr/>
          <a:lstStyle/>
          <a:p>
            <a:r>
              <a:rPr lang="zh-CN" altLang="zh-CN" dirty="0"/>
              <a:t>调查研究活动是一个完整的过程。从调查方案的制定</a:t>
            </a:r>
            <a:r>
              <a:rPr lang="en-US" altLang="zh-CN" dirty="0"/>
              <a:t>,</a:t>
            </a:r>
            <a:r>
              <a:rPr lang="zh-CN" altLang="zh-CN" dirty="0"/>
              <a:t>到深入农村进行调查</a:t>
            </a:r>
            <a:r>
              <a:rPr lang="en-US" altLang="zh-CN" dirty="0"/>
              <a:t>,</a:t>
            </a:r>
            <a:r>
              <a:rPr lang="zh-CN" altLang="zh-CN" dirty="0"/>
              <a:t>调研者不仅要进行资料的搜集、整理和分析工作</a:t>
            </a:r>
            <a:r>
              <a:rPr lang="en-US" altLang="zh-CN" dirty="0"/>
              <a:t>,</a:t>
            </a:r>
            <a:r>
              <a:rPr lang="zh-CN" altLang="zh-CN" dirty="0"/>
              <a:t>而且还要将调查研究的成果用文字表述出来</a:t>
            </a:r>
            <a:r>
              <a:rPr lang="en-US" altLang="zh-CN" dirty="0"/>
              <a:t>,</a:t>
            </a:r>
            <a:r>
              <a:rPr lang="zh-CN" altLang="zh-CN" dirty="0"/>
              <a:t>形成一定的书面报告。调查研究成果的书面报告有多种表现形式</a:t>
            </a:r>
            <a:r>
              <a:rPr lang="en-US" altLang="zh-CN" dirty="0"/>
              <a:t>,</a:t>
            </a:r>
            <a:r>
              <a:rPr lang="zh-CN" altLang="zh-CN" dirty="0"/>
              <a:t>我们统称为调查研究类文体</a:t>
            </a:r>
            <a:r>
              <a:rPr lang="en-US" altLang="zh-CN" dirty="0"/>
              <a:t>,</a:t>
            </a:r>
            <a:r>
              <a:rPr lang="zh-CN" altLang="zh-CN" dirty="0"/>
              <a:t>主要有调查报告、总结报告、经济活动分析报告、经济论文等。</a:t>
            </a:r>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37717044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zh-CN" dirty="0"/>
              <a:t>（二）引言中存在的问题</a:t>
            </a:r>
          </a:p>
          <a:p>
            <a:r>
              <a:rPr lang="en-US" altLang="zh-CN" dirty="0"/>
              <a:t>1. </a:t>
            </a:r>
            <a:r>
              <a:rPr lang="zh-CN" altLang="zh-CN" dirty="0"/>
              <a:t>空话、套话较多。例如</a:t>
            </a:r>
            <a:r>
              <a:rPr lang="en-US" altLang="zh-CN" dirty="0"/>
              <a:t>,</a:t>
            </a:r>
            <a:r>
              <a:rPr lang="zh-CN" altLang="zh-CN" dirty="0"/>
              <a:t>不管是不是需要</a:t>
            </a:r>
            <a:r>
              <a:rPr lang="en-US" altLang="zh-CN" dirty="0"/>
              <a:t>,</a:t>
            </a:r>
            <a:r>
              <a:rPr lang="zh-CN" altLang="zh-CN" dirty="0"/>
              <a:t>总是从</a:t>
            </a:r>
            <a:r>
              <a:rPr lang="en-US" altLang="zh-CN" dirty="0"/>
              <a:t>“</a:t>
            </a:r>
            <a:r>
              <a:rPr lang="zh-CN" altLang="zh-CN" dirty="0"/>
              <a:t>十一届三中全会以来</a:t>
            </a:r>
            <a:r>
              <a:rPr lang="en-US" altLang="zh-CN" dirty="0"/>
              <a:t>”</a:t>
            </a:r>
            <a:r>
              <a:rPr lang="zh-CN" altLang="zh-CN" dirty="0"/>
              <a:t>谈起。</a:t>
            </a:r>
          </a:p>
          <a:p>
            <a:r>
              <a:rPr lang="en-US" altLang="zh-CN" dirty="0"/>
              <a:t>2. </a:t>
            </a:r>
            <a:r>
              <a:rPr lang="zh-CN" altLang="zh-CN" dirty="0"/>
              <a:t>与正文内容重复。</a:t>
            </a:r>
          </a:p>
          <a:p>
            <a:r>
              <a:rPr lang="en-US" altLang="zh-CN" dirty="0"/>
              <a:t>3. </a:t>
            </a:r>
            <a:r>
              <a:rPr lang="zh-CN" altLang="zh-CN" dirty="0"/>
              <a:t>不简明扼要。</a:t>
            </a:r>
          </a:p>
          <a:p>
            <a:r>
              <a:rPr lang="en-US" altLang="zh-CN" dirty="0"/>
              <a:t>4. </a:t>
            </a:r>
            <a:r>
              <a:rPr lang="zh-CN" altLang="zh-CN" dirty="0"/>
              <a:t>能简单说清楚的问题</a:t>
            </a:r>
            <a:r>
              <a:rPr lang="en-US" altLang="zh-CN" dirty="0"/>
              <a:t>,</a:t>
            </a:r>
            <a:r>
              <a:rPr lang="zh-CN" altLang="zh-CN" dirty="0"/>
              <a:t>偏要加以复杂化</a:t>
            </a:r>
            <a:r>
              <a:rPr lang="en-US" altLang="zh-CN" dirty="0"/>
              <a:t>;</a:t>
            </a:r>
            <a:r>
              <a:rPr lang="zh-CN" altLang="zh-CN" dirty="0"/>
              <a:t>或是将不必要的概念或内容</a:t>
            </a:r>
            <a:r>
              <a:rPr lang="en-US" altLang="zh-CN" dirty="0"/>
              <a:t>,</a:t>
            </a:r>
            <a:r>
              <a:rPr lang="zh-CN" altLang="zh-CN" dirty="0"/>
              <a:t>强加在引言中</a:t>
            </a:r>
            <a:r>
              <a:rPr lang="zh-CN" altLang="zh-CN" dirty="0" smtClean="0"/>
              <a:t>。</a:t>
            </a:r>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12195793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zh-CN" dirty="0"/>
              <a:t>（三）正文中存在的问题</a:t>
            </a:r>
          </a:p>
          <a:p>
            <a:r>
              <a:rPr lang="en-US" altLang="zh-CN" dirty="0"/>
              <a:t>1. </a:t>
            </a:r>
            <a:r>
              <a:rPr lang="zh-CN" altLang="zh-CN" dirty="0"/>
              <a:t>语言不够专业化、学术化。这主要是由作者的理论水平和专业知识水平决定的。</a:t>
            </a:r>
          </a:p>
          <a:p>
            <a:r>
              <a:rPr lang="en-US" altLang="zh-CN" dirty="0"/>
              <a:t>2. </a:t>
            </a:r>
            <a:r>
              <a:rPr lang="zh-CN" altLang="zh-CN" dirty="0"/>
              <a:t>正文的逻辑性不强</a:t>
            </a:r>
            <a:r>
              <a:rPr lang="en-US" altLang="zh-CN" dirty="0"/>
              <a:t>,</a:t>
            </a:r>
            <a:r>
              <a:rPr lang="zh-CN" altLang="zh-CN" dirty="0"/>
              <a:t>或不够严密。这与作者的写作思路有关</a:t>
            </a:r>
            <a:r>
              <a:rPr lang="en-US" altLang="zh-CN" dirty="0"/>
              <a:t>,</a:t>
            </a:r>
            <a:r>
              <a:rPr lang="zh-CN" altLang="zh-CN" dirty="0"/>
              <a:t>如果思路不清晰</a:t>
            </a:r>
            <a:r>
              <a:rPr lang="en-US" altLang="zh-CN" dirty="0"/>
              <a:t>,</a:t>
            </a:r>
            <a:r>
              <a:rPr lang="zh-CN" altLang="zh-CN" dirty="0"/>
              <a:t>就容易造成正文的逻辑性不强的问题。</a:t>
            </a:r>
          </a:p>
          <a:p>
            <a:r>
              <a:rPr lang="en-US" altLang="zh-CN" dirty="0"/>
              <a:t>3. </a:t>
            </a:r>
            <a:r>
              <a:rPr lang="zh-CN" altLang="zh-CN" dirty="0"/>
              <a:t>图表的使用不当</a:t>
            </a:r>
            <a:r>
              <a:rPr lang="en-US" altLang="zh-CN" dirty="0"/>
              <a:t>,</a:t>
            </a:r>
            <a:r>
              <a:rPr lang="zh-CN" altLang="zh-CN" dirty="0"/>
              <a:t>或不规范。有的同学在写作时</a:t>
            </a:r>
            <a:r>
              <a:rPr lang="en-US" altLang="zh-CN" dirty="0"/>
              <a:t>,</a:t>
            </a:r>
            <a:r>
              <a:rPr lang="zh-CN" altLang="zh-CN" dirty="0"/>
              <a:t>为了凑篇幅</a:t>
            </a:r>
            <a:r>
              <a:rPr lang="en-US" altLang="zh-CN" dirty="0"/>
              <a:t>,</a:t>
            </a:r>
            <a:r>
              <a:rPr lang="zh-CN" altLang="zh-CN" dirty="0"/>
              <a:t>或为了追求感官上的丰富性</a:t>
            </a:r>
            <a:r>
              <a:rPr lang="en-US" altLang="zh-CN" dirty="0"/>
              <a:t>,</a:t>
            </a:r>
            <a:r>
              <a:rPr lang="zh-CN" altLang="zh-CN" dirty="0"/>
              <a:t>将不需要的图表也放在文章中</a:t>
            </a:r>
            <a:r>
              <a:rPr lang="en-US" altLang="zh-CN" dirty="0"/>
              <a:t>,</a:t>
            </a:r>
            <a:r>
              <a:rPr lang="zh-CN" altLang="zh-CN" dirty="0"/>
              <a:t>或者是图表中的数字不能说明作者想要说明的问题。另外</a:t>
            </a:r>
            <a:r>
              <a:rPr lang="en-US" altLang="zh-CN" dirty="0"/>
              <a:t>,</a:t>
            </a:r>
            <a:r>
              <a:rPr lang="zh-CN" altLang="zh-CN" dirty="0"/>
              <a:t>有些图表不符合规范性的要求。</a:t>
            </a:r>
          </a:p>
          <a:p>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24221418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en-US" dirty="0" smtClean="0"/>
              <a:t>（</a:t>
            </a:r>
            <a:r>
              <a:rPr lang="zh-CN" altLang="zh-CN" dirty="0" smtClean="0"/>
              <a:t>四</a:t>
            </a:r>
            <a:r>
              <a:rPr lang="zh-CN" altLang="zh-CN" dirty="0"/>
              <a:t>）参考文献中存在的问题</a:t>
            </a:r>
          </a:p>
          <a:p>
            <a:r>
              <a:rPr lang="zh-CN" altLang="zh-CN" dirty="0"/>
              <a:t>有些同学在写论文时</a:t>
            </a:r>
            <a:r>
              <a:rPr lang="en-US" altLang="zh-CN" dirty="0"/>
              <a:t>,</a:t>
            </a:r>
            <a:r>
              <a:rPr lang="zh-CN" altLang="zh-CN" dirty="0"/>
              <a:t>没有及时记录下参考的文献资料的名称、作者等</a:t>
            </a:r>
            <a:r>
              <a:rPr lang="en-US" altLang="zh-CN" dirty="0"/>
              <a:t>,</a:t>
            </a:r>
            <a:r>
              <a:rPr lang="zh-CN" altLang="zh-CN" dirty="0"/>
              <a:t>因此论文完成时</a:t>
            </a:r>
            <a:r>
              <a:rPr lang="en-US" altLang="zh-CN" dirty="0"/>
              <a:t>,</a:t>
            </a:r>
            <a:r>
              <a:rPr lang="zh-CN" altLang="zh-CN" dirty="0"/>
              <a:t>却找不到参考文献了</a:t>
            </a:r>
            <a:r>
              <a:rPr lang="en-US" altLang="zh-CN" dirty="0"/>
              <a:t>,</a:t>
            </a:r>
            <a:r>
              <a:rPr lang="zh-CN" altLang="zh-CN" dirty="0"/>
              <a:t>只能不写参考文献。有的同学虽然写了参考文献</a:t>
            </a:r>
            <a:r>
              <a:rPr lang="en-US" altLang="zh-CN" dirty="0"/>
              <a:t>,</a:t>
            </a:r>
            <a:r>
              <a:rPr lang="zh-CN" altLang="zh-CN" dirty="0"/>
              <a:t>但著录的文献不符合规范的要求</a:t>
            </a:r>
            <a:r>
              <a:rPr lang="en-US" altLang="zh-CN" dirty="0"/>
              <a:t>,</a:t>
            </a:r>
            <a:r>
              <a:rPr lang="zh-CN" altLang="zh-CN" dirty="0"/>
              <a:t>有的是顺序不对</a:t>
            </a:r>
            <a:r>
              <a:rPr lang="en-US" altLang="zh-CN" dirty="0"/>
              <a:t>,</a:t>
            </a:r>
            <a:r>
              <a:rPr lang="zh-CN" altLang="zh-CN" dirty="0"/>
              <a:t>有的是不完整。</a:t>
            </a:r>
          </a:p>
          <a:p>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26590514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第一节　调查报告</a:t>
            </a:r>
          </a:p>
        </p:txBody>
      </p:sp>
      <p:sp>
        <p:nvSpPr>
          <p:cNvPr id="3" name="内容占位符 2"/>
          <p:cNvSpPr>
            <a:spLocks noGrp="1"/>
          </p:cNvSpPr>
          <p:nvPr>
            <p:ph idx="1"/>
          </p:nvPr>
        </p:nvSpPr>
        <p:spPr>
          <a:xfrm>
            <a:off x="1799844" y="1417638"/>
            <a:ext cx="9997440" cy="5197474"/>
          </a:xfrm>
        </p:spPr>
        <p:txBody>
          <a:bodyPr>
            <a:normAutofit/>
          </a:bodyPr>
          <a:lstStyle/>
          <a:p>
            <a:r>
              <a:rPr lang="zh-CN" altLang="zh-CN" dirty="0"/>
              <a:t>一、调查报告的类型</a:t>
            </a:r>
          </a:p>
          <a:p>
            <a:r>
              <a:rPr lang="en-US" altLang="zh-CN" dirty="0" smtClean="0"/>
              <a:t>(</a:t>
            </a:r>
            <a:r>
              <a:rPr lang="zh-CN" altLang="zh-CN" dirty="0"/>
              <a:t>一</a:t>
            </a:r>
            <a:r>
              <a:rPr lang="en-US" altLang="zh-CN" dirty="0"/>
              <a:t>)</a:t>
            </a:r>
            <a:r>
              <a:rPr lang="zh-CN" altLang="zh-CN" dirty="0"/>
              <a:t>根据调查报告的内容划分</a:t>
            </a:r>
            <a:r>
              <a:rPr lang="en-US" altLang="zh-CN" dirty="0"/>
              <a:t>,</a:t>
            </a:r>
            <a:r>
              <a:rPr lang="zh-CN" altLang="zh-CN" dirty="0"/>
              <a:t>可以分为全面性调查报告和专题性调查报告</a:t>
            </a:r>
          </a:p>
          <a:p>
            <a:r>
              <a:rPr lang="en-US" altLang="zh-CN" dirty="0" smtClean="0"/>
              <a:t>(</a:t>
            </a:r>
            <a:r>
              <a:rPr lang="zh-CN" altLang="zh-CN" dirty="0"/>
              <a:t>二</a:t>
            </a:r>
            <a:r>
              <a:rPr lang="en-US" altLang="zh-CN" dirty="0"/>
              <a:t>)</a:t>
            </a:r>
            <a:r>
              <a:rPr lang="zh-CN" altLang="zh-CN" dirty="0"/>
              <a:t>根据调查报告的主要目的来划分</a:t>
            </a:r>
            <a:r>
              <a:rPr lang="en-US" altLang="zh-CN" dirty="0"/>
              <a:t>,</a:t>
            </a:r>
            <a:r>
              <a:rPr lang="zh-CN" altLang="zh-CN" dirty="0"/>
              <a:t>可以分为应用性调查报告和学术性调查报告</a:t>
            </a:r>
          </a:p>
          <a:p>
            <a:pPr>
              <a:lnSpc>
                <a:spcPct val="170000"/>
              </a:lnSpc>
            </a:pPr>
            <a:endParaRPr lang="zh-CN" altLang="zh-CN" dirty="0"/>
          </a:p>
          <a:p>
            <a:pPr>
              <a:lnSpc>
                <a:spcPct val="170000"/>
              </a:lnSpc>
            </a:pPr>
            <a:endParaRPr lang="zh-CN" altLang="zh-CN" dirty="0"/>
          </a:p>
          <a:p>
            <a:pPr>
              <a:lnSpc>
                <a:spcPct val="170000"/>
              </a:lnSpc>
            </a:pPr>
            <a:endParaRPr lang="zh-CN" altLang="zh-CN" dirty="0"/>
          </a:p>
          <a:p>
            <a:endParaRPr lang="zh-CN" altLang="zh-CN" dirty="0"/>
          </a:p>
          <a:p>
            <a:endParaRPr lang="zh-CN" altLang="en-US" dirty="0">
              <a:latin typeface="+mn-ea"/>
            </a:endParaRPr>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21468717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endParaRPr lang="zh-CN" altLang="en-US" dirty="0"/>
          </a:p>
        </p:txBody>
      </p:sp>
      <p:sp>
        <p:nvSpPr>
          <p:cNvPr id="3" name="内容占位符 2"/>
          <p:cNvSpPr>
            <a:spLocks noGrp="1"/>
          </p:cNvSpPr>
          <p:nvPr>
            <p:ph idx="1"/>
          </p:nvPr>
        </p:nvSpPr>
        <p:spPr>
          <a:xfrm>
            <a:off x="1914144" y="1417637"/>
            <a:ext cx="9997440" cy="5044197"/>
          </a:xfrm>
        </p:spPr>
        <p:txBody>
          <a:bodyPr>
            <a:normAutofit/>
          </a:bodyPr>
          <a:lstStyle/>
          <a:p>
            <a:r>
              <a:rPr lang="zh-CN" altLang="zh-CN" dirty="0"/>
              <a:t>二、调查报告的格式</a:t>
            </a:r>
          </a:p>
          <a:p>
            <a:r>
              <a:rPr lang="en-US" altLang="zh-CN" dirty="0" smtClean="0"/>
              <a:t>(</a:t>
            </a:r>
            <a:r>
              <a:rPr lang="zh-CN" altLang="zh-CN" dirty="0"/>
              <a:t>一</a:t>
            </a:r>
            <a:r>
              <a:rPr lang="en-US" altLang="zh-CN" dirty="0"/>
              <a:t>)</a:t>
            </a:r>
            <a:r>
              <a:rPr lang="zh-CN" altLang="zh-CN" dirty="0" smtClean="0"/>
              <a:t>标题</a:t>
            </a:r>
            <a:endParaRPr lang="en-US" altLang="zh-CN" dirty="0" smtClean="0"/>
          </a:p>
          <a:p>
            <a:r>
              <a:rPr lang="en-US" altLang="zh-CN" dirty="0"/>
              <a:t>(</a:t>
            </a:r>
            <a:r>
              <a:rPr lang="zh-CN" altLang="zh-CN" dirty="0"/>
              <a:t>二</a:t>
            </a:r>
            <a:r>
              <a:rPr lang="en-US" altLang="zh-CN" dirty="0"/>
              <a:t>)</a:t>
            </a:r>
            <a:r>
              <a:rPr lang="zh-CN" altLang="zh-CN" dirty="0"/>
              <a:t>引言</a:t>
            </a:r>
          </a:p>
          <a:p>
            <a:r>
              <a:rPr lang="en-US" altLang="zh-CN" dirty="0"/>
              <a:t>(</a:t>
            </a:r>
            <a:r>
              <a:rPr lang="zh-CN" altLang="zh-CN" dirty="0"/>
              <a:t>三</a:t>
            </a:r>
            <a:r>
              <a:rPr lang="en-US" altLang="zh-CN" dirty="0"/>
              <a:t>)</a:t>
            </a:r>
            <a:r>
              <a:rPr lang="zh-CN" altLang="zh-CN" dirty="0"/>
              <a:t>正文</a:t>
            </a:r>
          </a:p>
          <a:p>
            <a:r>
              <a:rPr lang="en-US" altLang="zh-CN" dirty="0"/>
              <a:t>(</a:t>
            </a:r>
            <a:r>
              <a:rPr lang="zh-CN" altLang="zh-CN" dirty="0"/>
              <a:t>四</a:t>
            </a:r>
            <a:r>
              <a:rPr lang="en-US" altLang="zh-CN" dirty="0"/>
              <a:t>)</a:t>
            </a:r>
            <a:r>
              <a:rPr lang="zh-CN" altLang="zh-CN" dirty="0"/>
              <a:t>结尾</a:t>
            </a:r>
          </a:p>
          <a:p>
            <a:endParaRPr lang="zh-CN" altLang="zh-CN" dirty="0"/>
          </a:p>
          <a:p>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12895874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a:xfrm>
            <a:off x="1914144" y="1417638"/>
            <a:ext cx="4817396" cy="4817455"/>
          </a:xfrm>
        </p:spPr>
        <p:txBody>
          <a:bodyPr>
            <a:normAutofit/>
          </a:bodyPr>
          <a:lstStyle/>
          <a:p>
            <a:r>
              <a:rPr lang="zh-CN" altLang="zh-CN" dirty="0"/>
              <a:t>三、调查报告的写作方法</a:t>
            </a:r>
          </a:p>
          <a:p>
            <a:r>
              <a:rPr lang="en-US" altLang="zh-CN" dirty="0" smtClean="0"/>
              <a:t>(</a:t>
            </a:r>
            <a:r>
              <a:rPr lang="zh-CN" altLang="zh-CN" dirty="0"/>
              <a:t>一</a:t>
            </a:r>
            <a:r>
              <a:rPr lang="en-US" altLang="zh-CN" dirty="0"/>
              <a:t>)</a:t>
            </a:r>
            <a:r>
              <a:rPr lang="zh-CN" altLang="zh-CN" dirty="0"/>
              <a:t>确定调查报告</a:t>
            </a:r>
            <a:r>
              <a:rPr lang="zh-CN" altLang="zh-CN" dirty="0" smtClean="0"/>
              <a:t>主题</a:t>
            </a:r>
            <a:endParaRPr lang="en-US" altLang="zh-CN" dirty="0" smtClean="0"/>
          </a:p>
          <a:p>
            <a:r>
              <a:rPr lang="en-US" altLang="zh-CN" dirty="0"/>
              <a:t>(</a:t>
            </a:r>
            <a:r>
              <a:rPr lang="zh-CN" altLang="zh-CN" dirty="0"/>
              <a:t>二</a:t>
            </a:r>
            <a:r>
              <a:rPr lang="en-US" altLang="zh-CN" dirty="0"/>
              <a:t>)</a:t>
            </a:r>
            <a:r>
              <a:rPr lang="zh-CN" altLang="zh-CN" dirty="0"/>
              <a:t>研究和选择材料</a:t>
            </a:r>
          </a:p>
          <a:p>
            <a:r>
              <a:rPr lang="en-US" altLang="zh-CN" dirty="0" smtClean="0"/>
              <a:t>(</a:t>
            </a:r>
            <a:r>
              <a:rPr lang="zh-CN" altLang="zh-CN" dirty="0"/>
              <a:t>三</a:t>
            </a:r>
            <a:r>
              <a:rPr lang="en-US" altLang="zh-CN" dirty="0"/>
              <a:t>)</a:t>
            </a:r>
            <a:r>
              <a:rPr lang="zh-CN" altLang="zh-CN" dirty="0"/>
              <a:t>拟订调研报告</a:t>
            </a:r>
            <a:r>
              <a:rPr lang="zh-CN" altLang="zh-CN" dirty="0" smtClean="0"/>
              <a:t>提纲</a:t>
            </a:r>
            <a:endParaRPr lang="en-US" altLang="zh-CN" dirty="0" smtClean="0"/>
          </a:p>
          <a:p>
            <a:r>
              <a:rPr lang="en-US" altLang="zh-CN" dirty="0"/>
              <a:t>(</a:t>
            </a:r>
            <a:r>
              <a:rPr lang="zh-CN" altLang="zh-CN" dirty="0"/>
              <a:t>四</a:t>
            </a:r>
            <a:r>
              <a:rPr lang="en-US" altLang="zh-CN" dirty="0"/>
              <a:t>)</a:t>
            </a:r>
            <a:r>
              <a:rPr lang="zh-CN" altLang="zh-CN" dirty="0"/>
              <a:t>形成书面调查报告</a:t>
            </a:r>
          </a:p>
          <a:p>
            <a:endParaRPr lang="zh-CN" altLang="zh-CN" dirty="0"/>
          </a:p>
          <a:p>
            <a:endParaRPr lang="zh-CN" altLang="zh-CN" dirty="0"/>
          </a:p>
          <a:p>
            <a:endParaRPr lang="zh-CN" altLang="zh-CN" dirty="0"/>
          </a:p>
          <a:p>
            <a:endParaRPr lang="en-US" altLang="zh-CN" dirty="0" smtClean="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dirty="0"/>
          </a:p>
        </p:txBody>
      </p:sp>
      <p:pic>
        <p:nvPicPr>
          <p:cNvPr id="5" name="图片 4"/>
          <p:cNvPicPr>
            <a:picLocks noChangeAspect="1"/>
          </p:cNvPicPr>
          <p:nvPr/>
        </p:nvPicPr>
        <p:blipFill>
          <a:blip r:embed="rId2"/>
          <a:stretch>
            <a:fillRect/>
          </a:stretch>
        </p:blipFill>
        <p:spPr>
          <a:xfrm>
            <a:off x="7315200" y="397804"/>
            <a:ext cx="4124527" cy="2048972"/>
          </a:xfrm>
          <a:prstGeom prst="rect">
            <a:avLst/>
          </a:prstGeom>
        </p:spPr>
      </p:pic>
      <p:sp>
        <p:nvSpPr>
          <p:cNvPr id="6" name="文本框 5"/>
          <p:cNvSpPr txBox="1"/>
          <p:nvPr/>
        </p:nvSpPr>
        <p:spPr>
          <a:xfrm>
            <a:off x="8832715" y="2790020"/>
            <a:ext cx="2354094" cy="369332"/>
          </a:xfrm>
          <a:prstGeom prst="rect">
            <a:avLst/>
          </a:prstGeom>
          <a:noFill/>
        </p:spPr>
        <p:txBody>
          <a:bodyPr wrap="square" rtlCol="0">
            <a:spAutoFit/>
          </a:bodyPr>
          <a:lstStyle/>
          <a:p>
            <a:r>
              <a:rPr lang="zh-CN" altLang="en-US" dirty="0" smtClean="0"/>
              <a:t>普通提纲的表现形式</a:t>
            </a:r>
            <a:endParaRPr lang="zh-CN" altLang="en-US" dirty="0"/>
          </a:p>
        </p:txBody>
      </p:sp>
      <p:pic>
        <p:nvPicPr>
          <p:cNvPr id="7" name="图片 6"/>
          <p:cNvPicPr>
            <a:picLocks noChangeAspect="1"/>
          </p:cNvPicPr>
          <p:nvPr/>
        </p:nvPicPr>
        <p:blipFill>
          <a:blip r:embed="rId3"/>
          <a:stretch>
            <a:fillRect/>
          </a:stretch>
        </p:blipFill>
        <p:spPr>
          <a:xfrm>
            <a:off x="7315201" y="3502596"/>
            <a:ext cx="4357991" cy="2196001"/>
          </a:xfrm>
          <a:prstGeom prst="rect">
            <a:avLst/>
          </a:prstGeom>
        </p:spPr>
      </p:pic>
      <p:sp>
        <p:nvSpPr>
          <p:cNvPr id="8" name="文本框 7"/>
          <p:cNvSpPr txBox="1"/>
          <p:nvPr/>
        </p:nvSpPr>
        <p:spPr>
          <a:xfrm>
            <a:off x="8832715" y="6050604"/>
            <a:ext cx="2354094" cy="369332"/>
          </a:xfrm>
          <a:prstGeom prst="rect">
            <a:avLst/>
          </a:prstGeom>
          <a:noFill/>
        </p:spPr>
        <p:txBody>
          <a:bodyPr wrap="square" rtlCol="0">
            <a:spAutoFit/>
          </a:bodyPr>
          <a:lstStyle/>
          <a:p>
            <a:r>
              <a:rPr lang="zh-CN" altLang="en-US" dirty="0" smtClean="0"/>
              <a:t>纲目提纲的白线形式</a:t>
            </a:r>
            <a:endParaRPr lang="zh-CN" altLang="en-US" dirty="0"/>
          </a:p>
        </p:txBody>
      </p:sp>
    </p:spTree>
    <p:extLst>
      <p:ext uri="{BB962C8B-B14F-4D97-AF65-F5344CB8AC3E}">
        <p14:creationId xmlns:p14="http://schemas.microsoft.com/office/powerpoint/2010/main" val="14905574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第二节　总结</a:t>
            </a:r>
            <a:r>
              <a:rPr lang="zh-CN" altLang="zh-CN" dirty="0" smtClean="0">
                <a:effectLst/>
              </a:rPr>
              <a:t>报告</a:t>
            </a:r>
            <a:endParaRPr lang="zh-CN" altLang="en-US" dirty="0"/>
          </a:p>
        </p:txBody>
      </p:sp>
      <p:sp>
        <p:nvSpPr>
          <p:cNvPr id="3" name="内容占位符 2"/>
          <p:cNvSpPr>
            <a:spLocks noGrp="1"/>
          </p:cNvSpPr>
          <p:nvPr>
            <p:ph idx="1"/>
          </p:nvPr>
        </p:nvSpPr>
        <p:spPr/>
        <p:txBody>
          <a:bodyPr/>
          <a:lstStyle/>
          <a:p>
            <a:r>
              <a:rPr lang="zh-CN" altLang="zh-CN" dirty="0"/>
              <a:t>一、总结报告的种类</a:t>
            </a:r>
          </a:p>
          <a:p>
            <a:r>
              <a:rPr lang="zh-CN" altLang="zh-CN" dirty="0" smtClean="0"/>
              <a:t>按</a:t>
            </a:r>
            <a:r>
              <a:rPr lang="zh-CN" altLang="zh-CN" dirty="0"/>
              <a:t>总结的内容来分</a:t>
            </a:r>
            <a:r>
              <a:rPr lang="en-US" altLang="zh-CN" dirty="0"/>
              <a:t>,</a:t>
            </a:r>
            <a:r>
              <a:rPr lang="zh-CN" altLang="zh-CN" dirty="0"/>
              <a:t>总结报告可分为生产总结报告、工作总结报告、学习总结报告、科研总结报告、思想总结报告等</a:t>
            </a:r>
            <a:r>
              <a:rPr lang="zh-CN" altLang="zh-CN" dirty="0" smtClean="0"/>
              <a:t>。</a:t>
            </a:r>
            <a:endParaRPr lang="en-US" altLang="zh-CN" dirty="0" smtClean="0"/>
          </a:p>
          <a:p>
            <a:r>
              <a:rPr lang="zh-CN" altLang="zh-CN" dirty="0" smtClean="0"/>
              <a:t>按</a:t>
            </a:r>
            <a:r>
              <a:rPr lang="zh-CN" altLang="zh-CN" dirty="0"/>
              <a:t>总结的时间来分</a:t>
            </a:r>
            <a:r>
              <a:rPr lang="en-US" altLang="zh-CN" dirty="0"/>
              <a:t>,</a:t>
            </a:r>
            <a:r>
              <a:rPr lang="zh-CN" altLang="zh-CN" dirty="0"/>
              <a:t>总结报告可分为年度总结报告、季度总结报告、月份总结报告等</a:t>
            </a:r>
            <a:r>
              <a:rPr lang="zh-CN" altLang="zh-CN" dirty="0" smtClean="0"/>
              <a:t>。</a:t>
            </a:r>
            <a:endParaRPr lang="en-US" altLang="zh-CN" dirty="0" smtClean="0"/>
          </a:p>
          <a:p>
            <a:r>
              <a:rPr lang="zh-CN" altLang="zh-CN" dirty="0" smtClean="0"/>
              <a:t>按</a:t>
            </a:r>
            <a:r>
              <a:rPr lang="zh-CN" altLang="zh-CN" dirty="0"/>
              <a:t>总结的范围分</a:t>
            </a:r>
            <a:r>
              <a:rPr lang="en-US" altLang="zh-CN" dirty="0"/>
              <a:t>,</a:t>
            </a:r>
            <a:r>
              <a:rPr lang="zh-CN" altLang="zh-CN" dirty="0"/>
              <a:t>总结报告可分为单位总结、个人总结</a:t>
            </a:r>
            <a:r>
              <a:rPr lang="en-US" altLang="zh-CN" dirty="0"/>
              <a:t>;</a:t>
            </a:r>
            <a:r>
              <a:rPr lang="zh-CN" altLang="zh-CN" dirty="0"/>
              <a:t>或者是全面总结、专题总结等。</a:t>
            </a:r>
          </a:p>
          <a:p>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39877373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zh-CN" dirty="0"/>
              <a:t>二、总结报告的基本结构</a:t>
            </a:r>
          </a:p>
          <a:p>
            <a:r>
              <a:rPr lang="en-US" altLang="zh-CN" dirty="0" smtClean="0"/>
              <a:t>(</a:t>
            </a:r>
            <a:r>
              <a:rPr lang="zh-CN" altLang="zh-CN" dirty="0"/>
              <a:t>一</a:t>
            </a:r>
            <a:r>
              <a:rPr lang="en-US" altLang="zh-CN" dirty="0"/>
              <a:t>)</a:t>
            </a:r>
            <a:r>
              <a:rPr lang="zh-CN" altLang="zh-CN" dirty="0" smtClean="0"/>
              <a:t>标题</a:t>
            </a:r>
            <a:endParaRPr lang="en-US" altLang="zh-CN" dirty="0" smtClean="0"/>
          </a:p>
          <a:p>
            <a:r>
              <a:rPr lang="en-US" altLang="zh-CN" dirty="0"/>
              <a:t>(</a:t>
            </a:r>
            <a:r>
              <a:rPr lang="zh-CN" altLang="zh-CN" dirty="0"/>
              <a:t>二</a:t>
            </a:r>
            <a:r>
              <a:rPr lang="en-US" altLang="zh-CN" dirty="0"/>
              <a:t>)</a:t>
            </a:r>
            <a:r>
              <a:rPr lang="zh-CN" altLang="zh-CN" dirty="0" smtClean="0"/>
              <a:t>引言</a:t>
            </a:r>
            <a:endParaRPr lang="en-US" altLang="zh-CN" dirty="0" smtClean="0"/>
          </a:p>
          <a:p>
            <a:r>
              <a:rPr lang="en-US" altLang="zh-CN" dirty="0"/>
              <a:t>(</a:t>
            </a:r>
            <a:r>
              <a:rPr lang="zh-CN" altLang="zh-CN" dirty="0"/>
              <a:t>三</a:t>
            </a:r>
            <a:r>
              <a:rPr lang="en-US" altLang="zh-CN" dirty="0"/>
              <a:t>)</a:t>
            </a:r>
            <a:r>
              <a:rPr lang="zh-CN" altLang="zh-CN" dirty="0"/>
              <a:t>正文</a:t>
            </a:r>
          </a:p>
          <a:p>
            <a:endParaRPr lang="zh-CN" altLang="zh-CN" dirty="0"/>
          </a:p>
          <a:p>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5018045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zh-CN" dirty="0"/>
              <a:t>三、总结报告的写作要求</a:t>
            </a:r>
          </a:p>
          <a:p>
            <a:r>
              <a:rPr lang="zh-CN" altLang="en-US" dirty="0" smtClean="0"/>
              <a:t>（一）</a:t>
            </a:r>
            <a:r>
              <a:rPr lang="zh-CN" altLang="zh-CN" dirty="0" smtClean="0"/>
              <a:t>报告</a:t>
            </a:r>
            <a:r>
              <a:rPr lang="zh-CN" altLang="zh-CN" dirty="0"/>
              <a:t>撰写者必须占有大量的第一手资料</a:t>
            </a:r>
            <a:r>
              <a:rPr lang="en-US" altLang="zh-CN" dirty="0"/>
              <a:t>,</a:t>
            </a:r>
            <a:r>
              <a:rPr lang="zh-CN" altLang="zh-CN" dirty="0"/>
              <a:t>从中找出规律性的东西</a:t>
            </a:r>
            <a:r>
              <a:rPr lang="zh-CN" altLang="zh-CN" dirty="0" smtClean="0"/>
              <a:t>。</a:t>
            </a:r>
            <a:endParaRPr lang="en-US" altLang="zh-CN" dirty="0" smtClean="0"/>
          </a:p>
          <a:p>
            <a:r>
              <a:rPr lang="zh-CN" altLang="en-US" dirty="0" smtClean="0"/>
              <a:t>（二）</a:t>
            </a:r>
            <a:r>
              <a:rPr lang="zh-CN" altLang="zh-CN" dirty="0" smtClean="0"/>
              <a:t>报告</a:t>
            </a:r>
            <a:r>
              <a:rPr lang="zh-CN" altLang="zh-CN" dirty="0"/>
              <a:t>的撰写要以党和政府的方针政策为指导</a:t>
            </a:r>
            <a:r>
              <a:rPr lang="zh-CN" altLang="zh-CN" dirty="0" smtClean="0"/>
              <a:t>。</a:t>
            </a:r>
            <a:endParaRPr lang="en-US" altLang="zh-CN" dirty="0" smtClean="0"/>
          </a:p>
          <a:p>
            <a:r>
              <a:rPr lang="zh-CN" altLang="en-US" dirty="0" smtClean="0"/>
              <a:t>（三）</a:t>
            </a:r>
            <a:r>
              <a:rPr lang="zh-CN" altLang="zh-CN" dirty="0" smtClean="0"/>
              <a:t>总结</a:t>
            </a:r>
            <a:r>
              <a:rPr lang="zh-CN" altLang="zh-CN" dirty="0"/>
              <a:t>报告的性质、目的和重点必须明确</a:t>
            </a:r>
            <a:r>
              <a:rPr lang="zh-CN" altLang="zh-CN" dirty="0" smtClean="0"/>
              <a:t>。</a:t>
            </a:r>
            <a:endParaRPr lang="en-US" altLang="zh-CN" dirty="0" smtClean="0"/>
          </a:p>
          <a:p>
            <a:r>
              <a:rPr lang="zh-CN" altLang="en-US" dirty="0" smtClean="0"/>
              <a:t>（四）</a:t>
            </a:r>
            <a:r>
              <a:rPr lang="zh-CN" altLang="zh-CN" dirty="0" smtClean="0"/>
              <a:t>总结</a:t>
            </a:r>
            <a:r>
              <a:rPr lang="zh-CN" altLang="zh-CN" dirty="0"/>
              <a:t>报告要有特色</a:t>
            </a:r>
            <a:r>
              <a:rPr lang="zh-CN" altLang="zh-CN" dirty="0" smtClean="0"/>
              <a:t>。</a:t>
            </a:r>
            <a:endParaRPr lang="en-US" altLang="zh-CN" dirty="0" smtClean="0"/>
          </a:p>
          <a:p>
            <a:r>
              <a:rPr lang="zh-CN" altLang="en-US" dirty="0" smtClean="0"/>
              <a:t>（五）</a:t>
            </a:r>
            <a:r>
              <a:rPr lang="zh-CN" altLang="zh-CN" dirty="0" smtClean="0"/>
              <a:t>写</a:t>
            </a:r>
            <a:r>
              <a:rPr lang="zh-CN" altLang="zh-CN" dirty="0"/>
              <a:t>报告的语言应力求准确、简明、朴实</a:t>
            </a:r>
            <a:r>
              <a:rPr lang="en-US" altLang="zh-CN" dirty="0"/>
              <a:t>,</a:t>
            </a:r>
            <a:r>
              <a:rPr lang="zh-CN" altLang="zh-CN" dirty="0"/>
              <a:t>数据要真实精确。</a:t>
            </a:r>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24833747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第三节　经济活动分析</a:t>
            </a:r>
            <a:r>
              <a:rPr lang="zh-CN" altLang="zh-CN" dirty="0" smtClean="0">
                <a:effectLst/>
              </a:rPr>
              <a:t>报告</a:t>
            </a:r>
            <a:endParaRPr lang="zh-CN" altLang="en-US" dirty="0"/>
          </a:p>
        </p:txBody>
      </p:sp>
      <p:sp>
        <p:nvSpPr>
          <p:cNvPr id="3" name="内容占位符 2"/>
          <p:cNvSpPr>
            <a:spLocks noGrp="1"/>
          </p:cNvSpPr>
          <p:nvPr>
            <p:ph idx="1"/>
          </p:nvPr>
        </p:nvSpPr>
        <p:spPr/>
        <p:txBody>
          <a:bodyPr>
            <a:normAutofit/>
          </a:bodyPr>
          <a:lstStyle/>
          <a:p>
            <a:r>
              <a:rPr lang="zh-CN" altLang="zh-CN" dirty="0"/>
              <a:t>一、经济活动分析报告的分类</a:t>
            </a:r>
          </a:p>
          <a:p>
            <a:r>
              <a:rPr lang="en-US" altLang="zh-CN" dirty="0" smtClean="0"/>
              <a:t>(</a:t>
            </a:r>
            <a:r>
              <a:rPr lang="zh-CN" altLang="zh-CN" dirty="0"/>
              <a:t>一</a:t>
            </a:r>
            <a:r>
              <a:rPr lang="en-US" altLang="zh-CN" dirty="0"/>
              <a:t>)</a:t>
            </a:r>
            <a:r>
              <a:rPr lang="zh-CN" altLang="zh-CN" dirty="0"/>
              <a:t>按经济活动分析的目的分</a:t>
            </a:r>
            <a:r>
              <a:rPr lang="en-US" altLang="zh-CN" dirty="0"/>
              <a:t>,</a:t>
            </a:r>
            <a:r>
              <a:rPr lang="zh-CN" altLang="zh-CN" dirty="0"/>
              <a:t>可以分为效果分析报告、控制分析报告和预测分析报告</a:t>
            </a:r>
          </a:p>
          <a:p>
            <a:r>
              <a:rPr lang="en-US" altLang="zh-CN" dirty="0" smtClean="0"/>
              <a:t>(</a:t>
            </a:r>
            <a:r>
              <a:rPr lang="zh-CN" altLang="zh-CN" dirty="0"/>
              <a:t>二</a:t>
            </a:r>
            <a:r>
              <a:rPr lang="en-US" altLang="zh-CN" dirty="0"/>
              <a:t>)</a:t>
            </a:r>
            <a:r>
              <a:rPr lang="zh-CN" altLang="zh-CN" dirty="0"/>
              <a:t>按经济活动分析的内容分</a:t>
            </a:r>
            <a:r>
              <a:rPr lang="en-US" altLang="zh-CN" dirty="0"/>
              <a:t>,</a:t>
            </a:r>
            <a:r>
              <a:rPr lang="zh-CN" altLang="zh-CN" dirty="0"/>
              <a:t>可以分为专题分析报告和综合分析报告</a:t>
            </a:r>
          </a:p>
          <a:p>
            <a:r>
              <a:rPr lang="en-US" altLang="zh-CN" dirty="0" smtClean="0"/>
              <a:t>(</a:t>
            </a:r>
            <a:r>
              <a:rPr lang="zh-CN" altLang="zh-CN" dirty="0"/>
              <a:t>三</a:t>
            </a:r>
            <a:r>
              <a:rPr lang="en-US" altLang="zh-CN" dirty="0"/>
              <a:t>)</a:t>
            </a:r>
            <a:r>
              <a:rPr lang="zh-CN" altLang="zh-CN" dirty="0"/>
              <a:t>按经济活动分析报告的范围分</a:t>
            </a:r>
            <a:r>
              <a:rPr lang="en-US" altLang="zh-CN" dirty="0"/>
              <a:t>,</a:t>
            </a:r>
            <a:r>
              <a:rPr lang="zh-CN" altLang="zh-CN" dirty="0"/>
              <a:t>可以分为宏观经济活动分析报告和微观经济活动分析报告</a:t>
            </a:r>
          </a:p>
          <a:p>
            <a:r>
              <a:rPr lang="en-US" altLang="zh-CN" dirty="0" smtClean="0"/>
              <a:t>(</a:t>
            </a:r>
            <a:r>
              <a:rPr lang="zh-CN" altLang="zh-CN" dirty="0"/>
              <a:t>四</a:t>
            </a:r>
            <a:r>
              <a:rPr lang="en-US" altLang="zh-CN" dirty="0"/>
              <a:t>)</a:t>
            </a:r>
            <a:r>
              <a:rPr lang="zh-CN" altLang="zh-CN" dirty="0"/>
              <a:t>按经济活动分析的时间分</a:t>
            </a:r>
            <a:r>
              <a:rPr lang="en-US" altLang="zh-CN" dirty="0"/>
              <a:t>,</a:t>
            </a:r>
            <a:r>
              <a:rPr lang="zh-CN" altLang="zh-CN" dirty="0"/>
              <a:t>可以分为定期分析报告和不定期分析报告</a:t>
            </a:r>
          </a:p>
          <a:p>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12630845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主题1">
  <a:themeElements>
    <a:clrScheme name="夏至">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夏至">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夏至">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extLst>
    <a:ext uri="{05A4C25C-085E-4340-85A3-A5531E510DB2}">
      <thm15:themeFamily xmlns:thm15="http://schemas.microsoft.com/office/thememl/2012/main" name="主题1" id="{BC862424-01F8-436E-A779-6CECDEF4CFD4}" vid="{AF082080-CC1C-4631-9FA4-E453DF817A45}"/>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主题1</Template>
  <TotalTime>315</TotalTime>
  <Words>1558</Words>
  <Application>Microsoft Office PowerPoint</Application>
  <PresentationFormat>宽屏</PresentationFormat>
  <Paragraphs>142</Paragraphs>
  <Slides>22</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22</vt:i4>
      </vt:variant>
    </vt:vector>
  </HeadingPairs>
  <TitlesOfParts>
    <vt:vector size="29" baseType="lpstr">
      <vt:lpstr>Gill Sans MT</vt:lpstr>
      <vt:lpstr>等线</vt:lpstr>
      <vt:lpstr>华文中宋</vt:lpstr>
      <vt:lpstr>Arial</vt:lpstr>
      <vt:lpstr>Verdana</vt:lpstr>
      <vt:lpstr>Wingdings 2</vt:lpstr>
      <vt:lpstr>主题1</vt:lpstr>
      <vt:lpstr>第15章  调查研究类文体的撰写</vt:lpstr>
      <vt:lpstr>PowerPoint 演示文稿</vt:lpstr>
      <vt:lpstr>第一节　调查报告</vt:lpstr>
      <vt:lpstr>PowerPoint 演示文稿</vt:lpstr>
      <vt:lpstr>PowerPoint 演示文稿</vt:lpstr>
      <vt:lpstr>第二节　总结报告</vt:lpstr>
      <vt:lpstr>PowerPoint 演示文稿</vt:lpstr>
      <vt:lpstr>PowerPoint 演示文稿</vt:lpstr>
      <vt:lpstr>第三节　经济活动分析报告</vt:lpstr>
      <vt:lpstr>PowerPoint 演示文稿</vt:lpstr>
      <vt:lpstr>PowerPoint 演示文稿</vt:lpstr>
      <vt:lpstr>PowerPoint 演示文稿</vt:lpstr>
      <vt:lpstr>第四节　经济预测报告</vt:lpstr>
      <vt:lpstr>PowerPoint 演示文稿</vt:lpstr>
      <vt:lpstr>PowerPoint 演示文稿</vt:lpstr>
      <vt:lpstr>第五节　经济论文</vt:lpstr>
      <vt:lpstr>PowerPoint 演示文稿</vt:lpstr>
      <vt:lpstr>PowerPoint 演示文稿</vt:lpstr>
      <vt:lpstr>PowerPoint 演示文稿</vt:lpstr>
      <vt:lpstr>PowerPoint 演示文稿</vt:lpstr>
      <vt:lpstr>PowerPoint 演示文稿</vt:lpstr>
      <vt:lpstr>PowerPoint 演示文稿</vt:lpstr>
    </vt:vector>
  </TitlesOfParts>
  <Company>RUC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第九章  实地观察法 </dc:title>
  <dc:creator>YARONG LU</dc:creator>
  <cp:lastModifiedBy>YARONG LU</cp:lastModifiedBy>
  <cp:revision>27</cp:revision>
  <dcterms:created xsi:type="dcterms:W3CDTF">2019-02-21T08:03:04Z</dcterms:created>
  <dcterms:modified xsi:type="dcterms:W3CDTF">2019-02-21T13:18:17Z</dcterms:modified>
</cp:coreProperties>
</file>