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376" r:id="rId4"/>
    <p:sldId id="259" r:id="rId5"/>
    <p:sldId id="377" r:id="rId6"/>
    <p:sldId id="315" r:id="rId7"/>
    <p:sldId id="378" r:id="rId8"/>
    <p:sldId id="317" r:id="rId9"/>
    <p:sldId id="308" r:id="rId10"/>
    <p:sldId id="318" r:id="rId11"/>
    <p:sldId id="309" r:id="rId12"/>
    <p:sldId id="319" r:id="rId13"/>
    <p:sldId id="310" r:id="rId14"/>
    <p:sldId id="320" r:id="rId15"/>
    <p:sldId id="441" r:id="rId16"/>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1pPr>
    <a:lvl2pPr marL="457200" lvl="1"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2pPr>
    <a:lvl3pPr marL="914400" lvl="2"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3pPr>
    <a:lvl4pPr marL="1371600" lvl="3"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4pPr>
    <a:lvl5pPr marL="1828800" lvl="4"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5pPr>
    <a:lvl6pPr marL="2286000" lvl="5"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6pPr>
    <a:lvl7pPr marL="2743200" lvl="6"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7pPr>
    <a:lvl8pPr marL="3200400" lvl="7"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8pPr>
    <a:lvl9pPr marL="3657600" lvl="8" indent="0" algn="l" defTabSz="914400" rtl="0" eaLnBrk="0" fontAlgn="base" latinLnBrk="0" hangingPunct="0">
      <a:lnSpc>
        <a:spcPct val="100000"/>
      </a:lnSpc>
      <a:spcBef>
        <a:spcPct val="0"/>
      </a:spcBef>
      <a:spcAft>
        <a:spcPct val="0"/>
      </a:spcAft>
      <a:buNone/>
      <a:defRPr b="1" i="0" u="none" kern="1200" baseline="0">
        <a:solidFill>
          <a:schemeClr val="tx1"/>
        </a:solidFill>
        <a:latin typeface="Verdana" panose="020B0604030504040204" pitchFamily="34" charset="0"/>
        <a:ea typeface="楷体_GB2312"/>
        <a:cs typeface="+mn-cs"/>
      </a:defRPr>
    </a:lvl9pPr>
  </p:defaultTextStyle>
  <p:extLst>
    <p:ext uri="{EFAFB233-063F-42B5-8137-9DF3F51BA10A}">
      <p15:sldGuideLst xmlns:p15="http://schemas.microsoft.com/office/powerpoint/2012/main">
        <p15:guide id="1" orient="horz" pos="2160">
          <p15:clr>
            <a:srgbClr val="A4A3A4"/>
          </p15:clr>
        </p15:guide>
        <p15:guide id="2" pos="28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8" d="100"/>
          <a:sy n="108" d="100"/>
        </p:scale>
        <p:origin x="1704" y="114"/>
      </p:cViewPr>
      <p:guideLst>
        <p:guide orient="horz" pos="2160"/>
        <p:guide pos="287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432560" y="443083"/>
            <a:ext cx="7406640" cy="1472184"/>
          </a:xfrm>
        </p:spPr>
        <p:txBody>
          <a:bodyPr anchor="b"/>
          <a:lstStyle>
            <a:lvl1pPr algn="l">
              <a:defRPr/>
            </a:lvl1pPr>
          </a:lstStyle>
          <a:p>
            <a:r>
              <a:rPr kumimoji="0" lang="zh-CN" altLang="en-US" smtClean="0"/>
              <a:t>单击此处编辑母版标题样式</a:t>
            </a:r>
            <a:endParaRPr kumimoji="0" lang="en-US"/>
          </a:p>
        </p:txBody>
      </p:sp>
      <p:sp>
        <p:nvSpPr>
          <p:cNvPr id="22" name="副标题 21"/>
          <p:cNvSpPr>
            <a:spLocks noGrp="1"/>
          </p:cNvSpPr>
          <p:nvPr>
            <p:ph type="subTitle" idx="1"/>
          </p:nvPr>
        </p:nvSpPr>
        <p:spPr>
          <a:xfrm>
            <a:off x="1432560" y="2553009"/>
            <a:ext cx="7406640" cy="1752600"/>
          </a:xfrm>
        </p:spPr>
        <p:txBody>
          <a:bodyPr tIns="0"/>
          <a:lstStyle>
            <a:lvl1pPr marL="27305"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7" name="日期占位符 6"/>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02596BC1-FE70-4A70-BED0-0B9C876A9005}" type="slidenum">
              <a:rPr lang="zh-CN" altLang="en-US" smtClean="0"/>
              <a:t>‹#›</a:t>
            </a:fld>
            <a:endParaRPr lang="zh-CN" altLang="en-US"/>
          </a:p>
        </p:txBody>
      </p:sp>
      <p:sp>
        <p:nvSpPr>
          <p:cNvPr id="8" name="椭圆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8000" y="274639"/>
            <a:ext cx="18288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143000" y="274640"/>
            <a:ext cx="55626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3" name="内容占位符 2"/>
          <p:cNvSpPr>
            <a:spLocks noGrp="1"/>
          </p:cNvSpPr>
          <p:nvPr>
            <p:ph idx="1"/>
          </p:nvPr>
        </p:nvSpPr>
        <p:spPr/>
        <p:txBody>
          <a:bodyPr/>
          <a:lstStyle>
            <a:lvl1pPr marL="82550" indent="0">
              <a:buNone/>
              <a:defRPr/>
            </a:lvl1pPr>
            <a:lvl2pPr marL="402590" indent="0">
              <a:buNone/>
              <a:defRPr/>
            </a:lvl2pPr>
            <a:lvl3pPr marL="658495" indent="0">
              <a:buNone/>
              <a:defRPr/>
            </a:lvl3pPr>
            <a:lvl4pPr marL="923290" indent="0">
              <a:buNone/>
              <a:defRPr/>
            </a:lvl4pPr>
            <a:lvl5pPr marL="1115695" indent="0">
              <a:buNone/>
              <a:defRPr/>
            </a:lvl5pPr>
          </a:lstStyle>
          <a:p>
            <a:pPr lvl="0" eaLnBrk="1" latinLnBrk="0" hangingPunct="1"/>
            <a:r>
              <a:rPr lang="zh-CN" altLang="en-US" dirty="0" smtClean="0"/>
              <a:t>单击此处编辑母版文本样式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标题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zh-CN" altLang="en-US" dirty="0" smtClean="0"/>
              <a:t>单击此处编辑母版标题样式</a:t>
            </a:r>
            <a:endParaRPr kumimoji="0" lang="en-US" dirty="0"/>
          </a:p>
        </p:txBody>
      </p:sp>
      <p:sp>
        <p:nvSpPr>
          <p:cNvPr id="3" name="文本占位符 2"/>
          <p:cNvSpPr>
            <a:spLocks noGrp="1"/>
          </p:cNvSpPr>
          <p:nvPr>
            <p:ph type="body" idx="1"/>
          </p:nvPr>
        </p:nvSpPr>
        <p:spPr>
          <a:xfrm>
            <a:off x="2578392" y="1066800"/>
            <a:ext cx="6400800" cy="1509712"/>
          </a:xfrm>
        </p:spPr>
        <p:txBody>
          <a:bodyPr anchor="b"/>
          <a:lstStyle>
            <a:lvl1pPr marL="18415"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dirty="0" smtClean="0"/>
              <a:t>单击此处编辑母版文本样式</a:t>
            </a:r>
          </a:p>
        </p:txBody>
      </p:sp>
      <p:sp>
        <p:nvSpPr>
          <p:cNvPr id="4" name="日期占位符 3"/>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596BC1-FE70-4A70-BED0-0B9C876A9005}" type="slidenum">
              <a:rPr lang="zh-CN" altLang="en-US" smtClean="0"/>
              <a:t>‹#›</a:t>
            </a:fld>
            <a:endParaRPr lang="zh-CN" altLang="en-US"/>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椭圆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lstStyle/>
          <a:p>
            <a:r>
              <a:rPr kumimoji="0" lang="zh-CN" altLang="en-US" dirty="0" smtClean="0"/>
              <a:t>单击此处编辑母版标题样式</a:t>
            </a:r>
            <a:endParaRPr kumimoji="0" lang="en-US" dirty="0"/>
          </a:p>
        </p:txBody>
      </p:sp>
      <p:sp>
        <p:nvSpPr>
          <p:cNvPr id="3" name="内容占位符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dirty="0" smtClean="0"/>
              <a:t>单击此处编辑母版文本样式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内容占位符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5160336"/>
            <a:ext cx="8229600" cy="1143000"/>
          </a:xfrm>
        </p:spPr>
        <p:txBody>
          <a:bodyPr anchor="ctr"/>
          <a:lstStyle>
            <a:lvl1pPr algn="ctr">
              <a:defRPr sz="450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6344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435608" y="274320"/>
            <a:ext cx="749808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日期占位符 1"/>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2596BC1-FE70-4A70-BED0-0B9C876A9005}" type="slidenum">
              <a:rPr lang="zh-CN" altLang="en-US" smtClean="0"/>
              <a:t>‹#›</a:t>
            </a:fld>
            <a:endParaRPr lang="zh-CN" altLang="en-US"/>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596BC1-FE70-4A70-BED0-0B9C876A9005}" type="slidenum">
              <a:rPr lang="zh-CN" altLang="en-US" smtClean="0"/>
              <a:t>‹#›</a:t>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F41E77DE-8137-412C-9730-AC1EA9A93C29}"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596BC1-FE70-4A70-BED0-0B9C876A9005}" type="slidenum">
              <a:rPr lang="zh-CN" altLang="en-US" smtClean="0"/>
              <a:t>‹#›</a:t>
            </a:fld>
            <a:endParaRPr lang="zh-CN" altLang="en-US"/>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210" algn="l" rtl="0" eaLnBrk="1" latinLnBrk="0" hangingPunct="1">
              <a:lnSpc>
                <a:spcPts val="3000"/>
              </a:lnSpc>
              <a:spcBef>
                <a:spcPts val="600"/>
              </a:spcBef>
              <a:buClr>
                <a:schemeClr val="accent1"/>
              </a:buClr>
              <a:buSzPct val="80000"/>
              <a:buFont typeface="Wingdings 2" panose="05020102010507070707"/>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流程图: 过程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文本占位符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椭圆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同心圆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标题占位符 4"/>
          <p:cNvSpPr>
            <a:spLocks noGrp="1"/>
          </p:cNvSpPr>
          <p:nvPr>
            <p:ph type="title"/>
          </p:nvPr>
        </p:nvSpPr>
        <p:spPr>
          <a:xfrm>
            <a:off x="1435608" y="274638"/>
            <a:ext cx="749808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F41E77DE-8137-412C-9730-AC1EA9A93C29}" type="datetimeFigureOut">
              <a:rPr lang="zh-CN" altLang="en-US" smtClean="0"/>
              <a:t>2019/2/20</a:t>
            </a:fld>
            <a:endParaRPr lang="zh-CN" altLang="en-US"/>
          </a:p>
        </p:txBody>
      </p:sp>
      <p:sp>
        <p:nvSpPr>
          <p:cNvPr id="10" name="页脚占位符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zh-CN" altLang="en-US"/>
          </a:p>
        </p:txBody>
      </p:sp>
      <p:sp>
        <p:nvSpPr>
          <p:cNvPr id="22" name="灯片编号占位符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02596BC1-FE70-4A70-BED0-0B9C876A9005}" type="slidenum">
              <a:rPr lang="zh-CN" altLang="en-US" smtClean="0"/>
              <a:t>‹#›</a:t>
            </a:fld>
            <a:endParaRPr lang="zh-CN" altLang="en-US"/>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210" algn="l" rtl="0" eaLnBrk="1" latinLnBrk="0" hangingPunct="1">
        <a:lnSpc>
          <a:spcPct val="150000"/>
        </a:lnSpc>
        <a:spcBef>
          <a:spcPts val="600"/>
        </a:spcBef>
        <a:buClr>
          <a:schemeClr val="accent1"/>
        </a:buClr>
        <a:buSzPct val="80000"/>
        <a:buFont typeface="Wingdings 2" panose="05020102010507070707"/>
        <a:buChar char=""/>
        <a:defRPr kumimoji="0" sz="2400" kern="1200">
          <a:solidFill>
            <a:schemeClr val="tx1"/>
          </a:solidFill>
          <a:latin typeface="+mn-lt"/>
          <a:ea typeface="+mn-ea"/>
          <a:cs typeface="+mn-cs"/>
        </a:defRPr>
      </a:lvl1pPr>
      <a:lvl2pPr marL="640080" indent="-237490" algn="l" rtl="0" eaLnBrk="1" latinLnBrk="0" hangingPunct="1">
        <a:lnSpc>
          <a:spcPct val="150000"/>
        </a:lnSpc>
        <a:spcBef>
          <a:spcPts val="550"/>
        </a:spcBef>
        <a:buClr>
          <a:schemeClr val="accent1"/>
        </a:buClr>
        <a:buFont typeface="Verdana" panose="020B0604030504040204"/>
        <a:buChar char="◦"/>
        <a:defRPr kumimoji="0" sz="2400" kern="1200">
          <a:solidFill>
            <a:schemeClr val="tx1"/>
          </a:solidFill>
          <a:latin typeface="+mn-lt"/>
          <a:ea typeface="+mn-ea"/>
          <a:cs typeface="+mn-cs"/>
        </a:defRPr>
      </a:lvl2pPr>
      <a:lvl3pPr marL="887095" indent="-228600" algn="l" rtl="0" eaLnBrk="1" latinLnBrk="0" hangingPunct="1">
        <a:lnSpc>
          <a:spcPct val="150000"/>
        </a:lnSpc>
        <a:spcBef>
          <a:spcPct val="20000"/>
        </a:spcBef>
        <a:buClr>
          <a:schemeClr val="accent2"/>
        </a:buClr>
        <a:buFont typeface="Wingdings 2" panose="05020102010507070707"/>
        <a:buChar char=""/>
        <a:defRPr kumimoji="0" sz="2400" kern="1200">
          <a:solidFill>
            <a:schemeClr val="tx1"/>
          </a:solidFill>
          <a:latin typeface="+mn-lt"/>
          <a:ea typeface="+mn-ea"/>
          <a:cs typeface="+mn-cs"/>
        </a:defRPr>
      </a:lvl3pPr>
      <a:lvl4pPr marL="1097280" indent="-173990" algn="l" rtl="0" eaLnBrk="1" latinLnBrk="0" hangingPunct="1">
        <a:lnSpc>
          <a:spcPct val="150000"/>
        </a:lnSpc>
        <a:spcBef>
          <a:spcPct val="20000"/>
        </a:spcBef>
        <a:buClr>
          <a:schemeClr val="accent3"/>
        </a:buClr>
        <a:buFont typeface="Wingdings 2" panose="05020102010507070707"/>
        <a:buChar char=""/>
        <a:defRPr kumimoji="0" sz="2400" kern="1200">
          <a:solidFill>
            <a:schemeClr val="tx1"/>
          </a:solidFill>
          <a:latin typeface="+mn-lt"/>
          <a:ea typeface="+mn-ea"/>
          <a:cs typeface="+mn-cs"/>
        </a:defRPr>
      </a:lvl4pPr>
      <a:lvl5pPr marL="1298575" indent="-182880" algn="l" rtl="0" eaLnBrk="1" latinLnBrk="0" hangingPunct="1">
        <a:lnSpc>
          <a:spcPct val="150000"/>
        </a:lnSpc>
        <a:spcBef>
          <a:spcPct val="20000"/>
        </a:spcBef>
        <a:buClr>
          <a:schemeClr val="accent4"/>
        </a:buClr>
        <a:buFont typeface="Wingdings 2" panose="05020102010507070707"/>
        <a:buChar char=""/>
        <a:defRPr kumimoji="0" sz="24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panose="05020102010507070707"/>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panose="05020102010507070707"/>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p:cNvSpPr>
          <p:nvPr>
            <p:ph type="title"/>
          </p:nvPr>
        </p:nvSpPr>
        <p:spPr/>
        <p:txBody>
          <a:bodyPr vert="horz" wrap="square" lIns="91440" tIns="45720" rIns="91440" bIns="45720" anchor="b">
            <a:normAutofit fontScale="90000"/>
          </a:bodyPr>
          <a:lstStyle/>
          <a:p>
            <a:pPr eaLnBrk="1" hangingPunct="1"/>
            <a:r>
              <a:rPr lang="zh-CN" b="1" dirty="0">
                <a:latin typeface="+mj-lt"/>
                <a:ea typeface="+mj-ea"/>
                <a:cs typeface="楷体_GB2312"/>
              </a:rPr>
              <a:t>第</a:t>
            </a:r>
            <a:r>
              <a:rPr lang="en-US" altLang="zh-CN" b="1" dirty="0">
                <a:latin typeface="+mj-lt"/>
                <a:ea typeface="+mj-ea"/>
                <a:cs typeface="楷体_GB2312"/>
              </a:rPr>
              <a:t>3</a:t>
            </a:r>
            <a:r>
              <a:rPr lang="zh-CN" altLang="en-US" b="1" dirty="0">
                <a:latin typeface="+mj-lt"/>
                <a:ea typeface="+mj-ea"/>
                <a:cs typeface="楷体_GB2312"/>
              </a:rPr>
              <a:t>章  </a:t>
            </a:r>
            <a:r>
              <a:rPr b="1" dirty="0">
                <a:latin typeface="+mj-lt"/>
                <a:ea typeface="+mj-ea"/>
                <a:cs typeface="楷体_GB2312"/>
              </a:rPr>
              <a:t>农村社会经济调研类型</a:t>
            </a:r>
          </a:p>
        </p:txBody>
      </p:sp>
      <p:sp>
        <p:nvSpPr>
          <p:cNvPr id="3075" name="Rectangle 3"/>
          <p:cNvSpPr>
            <a:spLocks noGrp="1"/>
          </p:cNvSpPr>
          <p:nvPr>
            <p:ph idx="1"/>
          </p:nvPr>
        </p:nvSpPr>
        <p:spPr>
          <a:xfrm>
            <a:off x="1435735" y="2159000"/>
            <a:ext cx="7498080" cy="4089400"/>
          </a:xfrm>
        </p:spPr>
        <p:txBody>
          <a:bodyPr vert="horz" wrap="square" lIns="91440" tIns="45720" rIns="91440" bIns="45720" anchor="t"/>
          <a:lstStyle/>
          <a:p>
            <a:pPr marL="0" indent="0" eaLnBrk="1" hangingPunct="1">
              <a:lnSpc>
                <a:spcPct val="150000"/>
              </a:lnSpc>
              <a:buNone/>
            </a:pPr>
            <a:r>
              <a:rPr lang="zh-CN" altLang="en-US" dirty="0">
                <a:latin typeface="华文中宋" panose="02010600040101010101" charset="-122"/>
                <a:ea typeface="华文中宋" panose="02010600040101010101" charset="-122"/>
                <a:cs typeface="华文中宋" panose="02010600040101010101" charset="-122"/>
              </a:rPr>
              <a:t>第一节  理论性调研和应用性调研</a:t>
            </a:r>
          </a:p>
          <a:p>
            <a:pPr marL="0" indent="0" eaLnBrk="1" hangingPunct="1">
              <a:lnSpc>
                <a:spcPct val="150000"/>
              </a:lnSpc>
              <a:buFont typeface="Arial" panose="020B0604020202020204" pitchFamily="34" charset="0"/>
              <a:buNone/>
            </a:pPr>
            <a:r>
              <a:rPr lang="zh-CN" dirty="0">
                <a:latin typeface="华文中宋" panose="02010600040101010101" charset="-122"/>
                <a:ea typeface="华文中宋" panose="02010600040101010101" charset="-122"/>
                <a:cs typeface="华文中宋" panose="02010600040101010101" charset="-122"/>
                <a:sym typeface="+mn-ea"/>
              </a:rPr>
              <a:t>第二节 </a:t>
            </a:r>
            <a:r>
              <a:rPr dirty="0">
                <a:latin typeface="华文中宋" panose="02010600040101010101" charset="-122"/>
                <a:ea typeface="华文中宋" panose="02010600040101010101" charset="-122"/>
                <a:cs typeface="华文中宋" panose="02010600040101010101" charset="-122"/>
                <a:sym typeface="+mn-ea"/>
              </a:rPr>
              <a:t>横向调研、纵向调研和混合调研</a:t>
            </a:r>
          </a:p>
          <a:p>
            <a:pPr marL="0" indent="0" eaLnBrk="1" hangingPunct="1">
              <a:lnSpc>
                <a:spcPct val="150000"/>
              </a:lnSpc>
              <a:buFont typeface="Arial" panose="020B0604020202020204" pitchFamily="34" charset="0"/>
              <a:buNone/>
            </a:pPr>
            <a:r>
              <a:rPr lang="zh-CN" altLang="en-US" dirty="0">
                <a:latin typeface="华文中宋" panose="02010600040101010101" charset="-122"/>
                <a:ea typeface="华文中宋" panose="02010600040101010101" charset="-122"/>
                <a:cs typeface="华文中宋" panose="02010600040101010101" charset="-122"/>
                <a:sym typeface="+mn-ea"/>
              </a:rPr>
              <a:t>第三节　探索性调研、描述性调研和解释性</a:t>
            </a:r>
            <a:r>
              <a:rPr lang="zh-CN" altLang="en-US" dirty="0" smtClean="0">
                <a:latin typeface="华文中宋" panose="02010600040101010101" charset="-122"/>
                <a:ea typeface="华文中宋" panose="02010600040101010101" charset="-122"/>
                <a:cs typeface="华文中宋" panose="02010600040101010101" charset="-122"/>
                <a:sym typeface="+mn-ea"/>
              </a:rPr>
              <a:t>调研</a:t>
            </a:r>
            <a:endParaRPr lang="en-US" altLang="zh-CN" dirty="0" smtClean="0">
              <a:latin typeface="华文中宋" panose="02010600040101010101" charset="-122"/>
              <a:ea typeface="华文中宋" panose="02010600040101010101" charset="-122"/>
              <a:cs typeface="华文中宋" panose="02010600040101010101" charset="-122"/>
              <a:sym typeface="+mn-ea"/>
            </a:endParaRPr>
          </a:p>
          <a:p>
            <a:pPr marL="0" indent="0" eaLnBrk="1" hangingPunct="1">
              <a:lnSpc>
                <a:spcPct val="150000"/>
              </a:lnSpc>
              <a:buFont typeface="Arial" panose="020B0604020202020204" pitchFamily="34" charset="0"/>
              <a:buNone/>
            </a:pPr>
            <a:r>
              <a:rPr lang="zh-CN" altLang="en-US" dirty="0">
                <a:latin typeface="华文中宋" panose="02010600040101010101" charset="-122"/>
                <a:ea typeface="华文中宋" panose="02010600040101010101" charset="-122"/>
                <a:cs typeface="华文中宋" panose="02010600040101010101" charset="-122"/>
                <a:sym typeface="+mn-ea"/>
              </a:rPr>
              <a:t>思考练习</a:t>
            </a:r>
            <a:endParaRPr lang="zh-CN" altLang="en-US" dirty="0">
              <a:latin typeface="华文中宋" panose="02010600040101010101" charset="-122"/>
              <a:ea typeface="华文中宋" panose="02010600040101010101" charset="-122"/>
              <a:cs typeface="华文中宋" panose="02010600040101010101" charset="-122"/>
            </a:endParaRPr>
          </a:p>
          <a:p>
            <a:pPr eaLnBrk="1" hangingPunct="1">
              <a:buFont typeface="Wingdings" panose="05000000000000000000" pitchFamily="2" charset="2"/>
            </a:pPr>
            <a:endParaRPr lang="en-US" altLang="zh-CN" b="1" dirty="0">
              <a:latin typeface="华文中宋" panose="02010600040101010101" charset="-122"/>
              <a:ea typeface="华文中宋" panose="02010600040101010101" charset="-122"/>
              <a:cs typeface="华文中宋" panose="02010600040101010101" charset="-122"/>
            </a:endParaRPr>
          </a:p>
          <a:p>
            <a:pPr eaLnBrk="1" hangingPunct="1">
              <a:buFont typeface="Wingdings" panose="05000000000000000000" pitchFamily="2" charset="2"/>
            </a:pPr>
            <a:endParaRPr lang="zh-CN" altLang="en-US" b="1" dirty="0">
              <a:latin typeface="华文中宋" panose="02010600040101010101" charset="-122"/>
              <a:ea typeface="华文中宋" panose="02010600040101010101" charset="-122"/>
              <a:cs typeface="华文中宋" panose="02010600040101010101"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500"/>
                                        <p:tgtEl>
                                          <p:spTgt spid="307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5">
                                            <p:txEl>
                                              <p:pRg st="1" end="1"/>
                                            </p:txEl>
                                          </p:spTgt>
                                        </p:tgtEl>
                                        <p:attrNameLst>
                                          <p:attrName>style.visibility</p:attrName>
                                        </p:attrNameLst>
                                      </p:cBhvr>
                                      <p:to>
                                        <p:strVal val="visible"/>
                                      </p:to>
                                    </p:set>
                                    <p:animEffect transition="in" filter="fade">
                                      <p:cBhvr>
                                        <p:cTn id="10" dur="500"/>
                                        <p:tgtEl>
                                          <p:spTgt spid="307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Effect transition="in" filter="fade">
                                      <p:cBhvr>
                                        <p:cTn id="13" dur="500"/>
                                        <p:tgtEl>
                                          <p:spTgt spid="3075">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075">
                                            <p:txEl>
                                              <p:pRg st="3" end="3"/>
                                            </p:txEl>
                                          </p:spTgt>
                                        </p:tgtEl>
                                        <p:attrNameLst>
                                          <p:attrName>style.visibility</p:attrName>
                                        </p:attrNameLst>
                                      </p:cBhvr>
                                      <p:to>
                                        <p:strVal val="visible"/>
                                      </p:to>
                                    </p:set>
                                    <p:animEffect transition="in" filter="fade">
                                      <p:cBhvr>
                                        <p:cTn id="16"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14339" name="内容占位符 2"/>
          <p:cNvSpPr>
            <a:spLocks noGrp="1"/>
          </p:cNvSpPr>
          <p:nvPr>
            <p:ph idx="1"/>
          </p:nvPr>
        </p:nvSpPr>
        <p:spPr/>
        <p:txBody>
          <a:bodyPr>
            <a:normAutofit/>
          </a:bodyPr>
          <a:lstStyle/>
          <a:p>
            <a:r>
              <a:rPr lang="zh-CN" altLang="en-US"/>
              <a:t>探索性研究通常采用参与观察和无结构式访问等方法收集资料，其所研究的对象的规模通常都比较小；从资料中所得出的各种结果，并不用来推论研究对象所取自的总体，也不用来检验某种理论假设，而主要用来“探测”某类现象或问题的基本范围、内容或特征，给人们一个大致的轮廓或印象。</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20483" name="Rectangle 3"/>
          <p:cNvSpPr>
            <a:spLocks noGrp="1" noChangeArrowheads="1"/>
          </p:cNvSpPr>
          <p:nvPr>
            <p:ph idx="1"/>
          </p:nvPr>
        </p:nvSpPr>
        <p:spPr/>
        <p:txBody>
          <a:bodyPr>
            <a:normAutofit fontScale="90000" lnSpcReduction="20000"/>
          </a:bodyPr>
          <a:lstStyle/>
          <a:p>
            <a:pPr lvl="0"/>
            <a:r>
              <a:rPr lang="zh-CN" altLang="en-US"/>
              <a:t>二、描述性研究</a:t>
            </a:r>
            <a:endParaRPr lang="en-US" altLang="zh-CN"/>
          </a:p>
          <a:p>
            <a:pPr lvl="0"/>
            <a:r>
              <a:rPr lang="zh-CN" altLang="en-US"/>
              <a:t>描述性调研是一种试图发现具有某些特征的总体单位分布状况的调研类型。描述性调研重在对调研对象的分布状况的描述，,而不重在解释为什么调查研究对象的总体会存在这样的分布。描述性研究的主要目的是收集资料、发现情况、提供信息，特别是从杂乱的现象中，描述出主要的规律和特点。</a:t>
            </a:r>
            <a:endParaRPr lang="en-US" altLang="zh-CN"/>
          </a:p>
          <a:p>
            <a:pPr lvl="0"/>
            <a:r>
              <a:rPr lang="zh-CN" altLang="en-US"/>
              <a:t>描述性研究在方法上与探索性研究有较大的差别。这种差别突出表现在描述性研究所具有的系统性、结构性和全面性上。</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16386" name="内容占位符 2"/>
          <p:cNvSpPr>
            <a:spLocks noGrp="1"/>
          </p:cNvSpPr>
          <p:nvPr>
            <p:ph idx="1"/>
          </p:nvPr>
        </p:nvSpPr>
        <p:spPr/>
        <p:txBody>
          <a:bodyPr>
            <a:normAutofit fontScale="92500"/>
          </a:bodyPr>
          <a:lstStyle/>
          <a:p>
            <a:r>
              <a:rPr lang="zh-CN" altLang="en-US"/>
              <a:t>描述性研究通常需要采取严格的随机抽样方法来选择研究对象，并且研究样本的规模要比探索性研究中的规模大得多。</a:t>
            </a:r>
            <a:endParaRPr lang="en-US" altLang="zh-CN"/>
          </a:p>
          <a:p>
            <a:r>
              <a:rPr lang="zh-CN" altLang="en-US"/>
              <a:t>描述性研究中资料的收集主要采用以封闭式问题为主，以自填、邮寄或结构式访问等方式进行的问卷调查；所得的资料必须经过统计处理，得出以数量形式为主的各种结果，并要将这些结果和结论推论到总体中去。</a:t>
            </a:r>
          </a:p>
          <a:p>
            <a:r>
              <a:rPr lang="zh-CN" altLang="en-US"/>
              <a:t>对社会现象的描述应当注意两个方面：准确性和概括性。</a:t>
            </a:r>
          </a:p>
          <a:p>
            <a:endParaRPr lang="zh-CN" altLang="en-US"/>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17411" name="Rectangle 3"/>
          <p:cNvSpPr>
            <a:spLocks noGrp="1"/>
          </p:cNvSpPr>
          <p:nvPr>
            <p:ph idx="1"/>
          </p:nvPr>
        </p:nvSpPr>
        <p:spPr/>
        <p:txBody>
          <a:bodyPr>
            <a:normAutofit fontScale="92500"/>
          </a:bodyPr>
          <a:lstStyle/>
          <a:p>
            <a:r>
              <a:rPr lang="zh-CN" altLang="en-US" b="1">
                <a:sym typeface="+mn-ea"/>
              </a:rPr>
              <a:t>三、解释性研究</a:t>
            </a:r>
            <a:endParaRPr lang="zh-CN" altLang="en-US"/>
          </a:p>
          <a:p>
            <a:r>
              <a:rPr lang="zh-CN" altLang="en-US"/>
              <a:t>解释性研究是在认识到现象“是什么”、“怎么样”的基础上，还需要进一步弄明白事物和现象“为什么”是这样。</a:t>
            </a:r>
            <a:endParaRPr lang="en-US" altLang="zh-CN"/>
          </a:p>
          <a:p>
            <a:r>
              <a:rPr lang="zh-CN" altLang="en-US"/>
              <a:t>解释性研究的目标是回答“为什么”，是解释原因，是说明关系，因而他的理论色彩往往更浓。它通常是从理论假设出发，经过深入实地，收集经验材料，并通过对资料的分析，来检验假设，最后达到对社会现象进行理论解释的目的。</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endParaRPr lang="zh-CN" altLang="en-US"/>
          </a:p>
        </p:txBody>
      </p:sp>
      <p:sp>
        <p:nvSpPr>
          <p:cNvPr id="18435" name="内容占位符 2"/>
          <p:cNvSpPr>
            <a:spLocks noGrp="1"/>
          </p:cNvSpPr>
          <p:nvPr>
            <p:ph idx="1"/>
          </p:nvPr>
        </p:nvSpPr>
        <p:spPr/>
        <p:txBody>
          <a:bodyPr/>
          <a:lstStyle/>
          <a:p>
            <a:r>
              <a:rPr lang="zh-CN" altLang="en-US"/>
              <a:t>解释性研究在研究方案的设计上，除了与描述性研究一样，具有系统性和周密性外，它还比描述性研究显得更为严谨，针对性也更强。</a:t>
            </a:r>
          </a:p>
          <a:p>
            <a:r>
              <a:rPr lang="zh-CN" altLang="en-US"/>
              <a:t>解释性研究在内容上，不要求具有广泛性，不要求面面俱到，但是，它特别注重研究内容的适用性和针对性。它要求研究内容必须紧紧围绕所要验证的理论假设。</a:t>
            </a:r>
          </a:p>
          <a:p>
            <a:endParaRPr lang="zh-CN" alt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思考练习</a:t>
            </a:r>
          </a:p>
        </p:txBody>
      </p:sp>
      <p:sp>
        <p:nvSpPr>
          <p:cNvPr id="3" name="内容占位符 2"/>
          <p:cNvSpPr>
            <a:spLocks noGrp="1"/>
          </p:cNvSpPr>
          <p:nvPr>
            <p:ph idx="1"/>
          </p:nvPr>
        </p:nvSpPr>
        <p:spPr/>
        <p:txBody>
          <a:bodyPr/>
          <a:lstStyle/>
          <a:p>
            <a:r>
              <a:rPr lang="zh-CN" altLang="en-US"/>
              <a:t>请你到网络上搜索“第七届中国农村发展研究奖”获奖论文的名单，阅读其中的2篇文章，思考并分析其采取了何种调研类型？</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p:cNvSpPr>
          <p:nvPr>
            <p:ph type="title"/>
          </p:nvPr>
        </p:nvSpPr>
        <p:spPr/>
        <p:txBody>
          <a:bodyPr>
            <a:normAutofit fontScale="90000"/>
          </a:bodyPr>
          <a:lstStyle/>
          <a:p>
            <a:r>
              <a:rPr lang="zh-CN" altLang="en-US" dirty="0"/>
              <a:t>第一节 </a:t>
            </a:r>
            <a:r>
              <a:rPr lang="zh-CN" altLang="en-US" dirty="0" smtClean="0"/>
              <a:t>理论性</a:t>
            </a:r>
            <a:r>
              <a:rPr lang="zh-CN" altLang="en-US" dirty="0"/>
              <a:t>调研和应用型调研</a:t>
            </a:r>
          </a:p>
        </p:txBody>
      </p:sp>
      <p:sp>
        <p:nvSpPr>
          <p:cNvPr id="4099" name="Rectangle 3"/>
          <p:cNvSpPr>
            <a:spLocks noGrp="1"/>
          </p:cNvSpPr>
          <p:nvPr>
            <p:ph idx="1"/>
          </p:nvPr>
        </p:nvSpPr>
        <p:spPr/>
        <p:txBody>
          <a:bodyPr>
            <a:normAutofit/>
          </a:bodyPr>
          <a:lstStyle/>
          <a:p>
            <a:pPr marL="82550" indent="0">
              <a:lnSpc>
                <a:spcPct val="150000"/>
              </a:lnSpc>
              <a:buNone/>
            </a:pPr>
            <a:r>
              <a:rPr lang="zh-CN" altLang="en-US" sz="2400" dirty="0">
                <a:latin typeface="华文中宋" panose="02010600040101010101" charset="-122"/>
                <a:ea typeface="华文中宋" panose="02010600040101010101" charset="-122"/>
                <a:cs typeface="华文中宋" panose="02010600040101010101" charset="-122"/>
              </a:rPr>
              <a:t>一、理论性调研</a:t>
            </a:r>
          </a:p>
          <a:p>
            <a:pPr>
              <a:lnSpc>
                <a:spcPct val="150000"/>
              </a:lnSpc>
            </a:pPr>
            <a:r>
              <a:rPr lang="en-US" altLang="zh-CN" sz="2400" dirty="0">
                <a:latin typeface="华文中宋" panose="02010600040101010101" charset="-122"/>
                <a:ea typeface="华文中宋" panose="02010600040101010101" charset="-122"/>
                <a:cs typeface="华文中宋" panose="02010600040101010101" charset="-122"/>
              </a:rPr>
              <a:t>理论性调研是通过对农村社会现实问题的调查和研究,向人们提供有关农村社会经济发展的一般过程和一般规律的认识,从而完善和丰富农村社会经济理论,并为指导农村社会经济实践提供依据。</a:t>
            </a:r>
          </a:p>
          <a:p>
            <a:pPr marL="82550" indent="0">
              <a:lnSpc>
                <a:spcPct val="150000"/>
              </a:lnSpc>
              <a:buNone/>
            </a:pPr>
            <a:r>
              <a:rPr sz="2400" dirty="0">
                <a:latin typeface="华文中宋" panose="02010600040101010101" charset="-122"/>
                <a:ea typeface="华文中宋" panose="02010600040101010101" charset="-122"/>
                <a:cs typeface="华文中宋" panose="02010600040101010101" charset="-122"/>
              </a:rPr>
              <a:t>1.探求农村社会经济现象的规律性,建立学科理论</a:t>
            </a:r>
          </a:p>
          <a:p>
            <a:pPr marL="82550" indent="0">
              <a:lnSpc>
                <a:spcPct val="150000"/>
              </a:lnSpc>
              <a:buNone/>
            </a:pPr>
            <a:r>
              <a:rPr lang="en-US" altLang="zh-CN" sz="2400" dirty="0">
                <a:latin typeface="华文中宋" panose="02010600040101010101" charset="-122"/>
                <a:ea typeface="华文中宋" panose="02010600040101010101" charset="-122"/>
                <a:cs typeface="华文中宋" panose="02010600040101010101" charset="-122"/>
              </a:rPr>
              <a:t>2.不仅建立学科理论,而且还要建立指导农村社会经济实践的应用理论。</a:t>
            </a:r>
          </a:p>
          <a:p>
            <a:endParaRPr lang="en-US" altLang="zh-CN" sz="2400" dirty="0">
              <a:latin typeface="华文中宋" panose="02010600040101010101" charset="-122"/>
              <a:ea typeface="华文中宋" panose="02010600040101010101" charset="-122"/>
              <a:cs typeface="华文中宋" panose="02010600040101010101" charset="-122"/>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82550" indent="0">
              <a:lnSpc>
                <a:spcPct val="150000"/>
              </a:lnSpc>
              <a:buNone/>
            </a:pPr>
            <a:r>
              <a:rPr lang="en-US" altLang="zh-CN" sz="2400">
                <a:latin typeface="华文中宋" panose="02010600040101010101" charset="-122"/>
                <a:ea typeface="华文中宋" panose="02010600040101010101" charset="-122"/>
              </a:rPr>
              <a:t>二、应用性调研</a:t>
            </a:r>
          </a:p>
          <a:p>
            <a:pPr indent="0">
              <a:lnSpc>
                <a:spcPct val="150000"/>
              </a:lnSpc>
              <a:buNone/>
            </a:pPr>
            <a:r>
              <a:rPr lang="en-US" altLang="zh-CN" sz="2400">
                <a:latin typeface="华文中宋" panose="02010600040101010101" charset="-122"/>
                <a:ea typeface="华文中宋" panose="02010600040101010101" charset="-122"/>
              </a:rPr>
              <a:t>侧重于解答农村实际工作部门在工作中遇到的具体农村</a:t>
            </a:r>
            <a:r>
              <a:rPr lang="zh-CN" altLang="en-US" sz="2400">
                <a:latin typeface="华文中宋" panose="02010600040101010101" charset="-122"/>
                <a:ea typeface="华文中宋" panose="02010600040101010101" charset="-122"/>
              </a:rPr>
              <a:t>社</a:t>
            </a:r>
            <a:r>
              <a:rPr lang="en-US" altLang="zh-CN" sz="2400">
                <a:latin typeface="华文中宋" panose="02010600040101010101" charset="-122"/>
                <a:ea typeface="华文中宋" panose="02010600040101010101" charset="-122"/>
              </a:rPr>
              <a:t>会经济问题。</a:t>
            </a:r>
          </a:p>
          <a:p>
            <a:pPr indent="0">
              <a:lnSpc>
                <a:spcPct val="150000"/>
              </a:lnSpc>
              <a:buNone/>
            </a:pPr>
            <a:r>
              <a:rPr lang="zh-CN" altLang="en-US" sz="2400">
                <a:latin typeface="华文中宋" panose="02010600040101010101" charset="-122"/>
                <a:ea typeface="华文中宋" panose="02010600040101010101" charset="-122"/>
              </a:rPr>
              <a:t>主要类型包括社会状况研究、社会问题研究、社会政策研究、社会影响评估等。这类研究通常是描述性的，关注点比较集中地体现在迅速的了解现实的社会问题，尽可能广泛地从总体上描述社会现象的状况和特征，并且有针对性地提供政策建议等方面。</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p:txBody>
          <a:bodyPr>
            <a:normAutofit fontScale="90000"/>
          </a:bodyPr>
          <a:lstStyle/>
          <a:p>
            <a:r>
              <a:rPr sz="4000" b="1" dirty="0" err="1"/>
              <a:t>第二节</a:t>
            </a:r>
            <a:r>
              <a:rPr sz="4000" b="1" dirty="0"/>
              <a:t>  </a:t>
            </a:r>
            <a:r>
              <a:rPr sz="4000" b="1" dirty="0" err="1"/>
              <a:t>横向调研、纵向调研和混合调研</a:t>
            </a:r>
            <a:endParaRPr sz="4000" b="1" dirty="0"/>
          </a:p>
        </p:txBody>
      </p:sp>
      <p:sp>
        <p:nvSpPr>
          <p:cNvPr id="14339" name="Rectangle 3"/>
          <p:cNvSpPr>
            <a:spLocks noGrp="1" noChangeArrowheads="1"/>
          </p:cNvSpPr>
          <p:nvPr>
            <p:ph idx="1"/>
          </p:nvPr>
        </p:nvSpPr>
        <p:spPr/>
        <p:txBody>
          <a:bodyPr>
            <a:normAutofit/>
          </a:bodyPr>
          <a:lstStyle/>
          <a:p>
            <a:pPr marL="82550" lvl="0" indent="0">
              <a:buNone/>
            </a:pPr>
            <a:r>
              <a:rPr dirty="0" err="1">
                <a:latin typeface="华文中宋" panose="02010600040101010101" charset="-122"/>
                <a:ea typeface="华文中宋" panose="02010600040101010101" charset="-122"/>
                <a:cs typeface="华文中宋" panose="02010600040101010101" charset="-122"/>
              </a:rPr>
              <a:t>一、横向调研</a:t>
            </a:r>
            <a:endParaRPr dirty="0">
              <a:latin typeface="华文中宋" panose="02010600040101010101" charset="-122"/>
              <a:ea typeface="华文中宋" panose="02010600040101010101" charset="-122"/>
              <a:cs typeface="华文中宋" panose="02010600040101010101" charset="-122"/>
            </a:endParaRPr>
          </a:p>
          <a:p>
            <a:pPr lvl="0"/>
            <a:r>
              <a:rPr lang="zh-CN" altLang="en-US" dirty="0">
                <a:latin typeface="华文中宋" panose="02010600040101010101" charset="-122"/>
                <a:ea typeface="华文中宋" panose="02010600040101010101" charset="-122"/>
                <a:cs typeface="华文中宋" panose="02010600040101010101" charset="-122"/>
              </a:rPr>
              <a:t>也课称作横断调研、横剖调研或截面数据调研,是在同一时间(时期或时点)内(上)选取不同的调查对象进行调查,从而对于某一时期(时点)的调查对象有一个全面的认识或了解,进而推断农村社会经济中调查对象总体情况的调研方法。</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550" indent="0">
              <a:buNone/>
            </a:pPr>
            <a:r>
              <a:rPr lang="zh-CN" altLang="en-US"/>
              <a:t>二、纵向调研</a:t>
            </a:r>
          </a:p>
          <a:p>
            <a:r>
              <a:rPr lang="zh-CN" altLang="en-US"/>
              <a:t>也可称作纵贯调查或时间序列调研,是对调查对象在不同时期或时点的特征进行调查,从而对于调查对象在未来的发展趋势进行判断、预测和分析。</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6147" name="内容占位符 2"/>
          <p:cNvSpPr>
            <a:spLocks noGrp="1"/>
          </p:cNvSpPr>
          <p:nvPr>
            <p:ph idx="1"/>
          </p:nvPr>
        </p:nvSpPr>
        <p:spPr/>
        <p:txBody>
          <a:bodyPr/>
          <a:lstStyle/>
          <a:p>
            <a:r>
              <a:rPr lang="zh-CN" altLang="en-US"/>
              <a:t>三、混合调研</a:t>
            </a:r>
          </a:p>
          <a:p>
            <a:r>
              <a:rPr lang="zh-CN" altLang="en-US"/>
              <a:t>也可称作时间序列截面数据调研。通常来讲,横向调研和纵向调研所获取的数据都是一维的,而混合调研所获取的数据是二维的。</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a:t>第三节　探索性调研、描述性调研和解释性调研</a:t>
            </a:r>
          </a:p>
        </p:txBody>
      </p:sp>
      <p:sp>
        <p:nvSpPr>
          <p:cNvPr id="3" name="内容占位符 2"/>
          <p:cNvSpPr>
            <a:spLocks noGrp="1"/>
          </p:cNvSpPr>
          <p:nvPr>
            <p:ph idx="1"/>
          </p:nvPr>
        </p:nvSpPr>
        <p:spPr/>
        <p:txBody>
          <a:bodyPr/>
          <a:lstStyle/>
          <a:p>
            <a:r>
              <a:rPr lang="zh-CN" altLang="en-US"/>
              <a:t>一、探索性调研</a:t>
            </a:r>
          </a:p>
          <a:p>
            <a:r>
              <a:rPr lang="zh-CN" altLang="en-US"/>
              <a:t>探索性调研是一种试图对调研对象进行初步认识或了解,从而获取对调研对象某些特征或问题的认知,从而为今后更加深入、全面地研究某些社会现象或问题提供基础积累和前进方向的调研类型。</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7500"/>
          </a:bodyPr>
          <a:lstStyle/>
          <a:p>
            <a:pPr lvl="0"/>
            <a:r>
              <a:rPr lang="zh-CN" altLang="en-US"/>
              <a:t>经常出现在下面的情况中：</a:t>
            </a:r>
          </a:p>
          <a:p>
            <a:pPr lvl="0"/>
            <a:r>
              <a:rPr lang="zh-CN" altLang="en-US"/>
              <a:t>（</a:t>
            </a:r>
            <a:r>
              <a:rPr lang="en-US" altLang="zh-CN"/>
              <a:t>1</a:t>
            </a:r>
            <a:r>
              <a:rPr lang="zh-CN" altLang="en-US"/>
              <a:t>）研究者准备研究的问题或现象本身十分特殊，十分新鲜，且很少有人涉及时；</a:t>
            </a:r>
          </a:p>
          <a:p>
            <a:pPr lvl="0"/>
            <a:r>
              <a:rPr lang="zh-CN" altLang="en-US"/>
              <a:t>（</a:t>
            </a:r>
            <a:r>
              <a:rPr lang="en-US" altLang="zh-CN"/>
              <a:t>2</a:t>
            </a:r>
            <a:r>
              <a:rPr lang="zh-CN" altLang="en-US"/>
              <a:t>）研究者本人对打算研究的问题或现象不大熟悉，了解很少时。</a:t>
            </a:r>
          </a:p>
          <a:p>
            <a:pPr lvl="0"/>
            <a:r>
              <a:rPr lang="zh-CN" altLang="en-US"/>
              <a:t>（</a:t>
            </a:r>
            <a:r>
              <a:rPr lang="en-US" altLang="zh-CN"/>
              <a:t>3</a:t>
            </a:r>
            <a:r>
              <a:rPr lang="zh-CN" altLang="en-US"/>
              <a:t>）探索性研究的目的是通过对所研究的问题或现象进行考察，达到对这一现象的初步了解。同时，它还可以为更深入、更系统、更周密的研究提供指导和线索。</a:t>
            </a:r>
          </a:p>
          <a:p>
            <a:pPr lvl="0"/>
            <a:endParaRPr lang="zh-CN" alt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endParaRPr lang="zh-CN" altLang="en-US"/>
          </a:p>
        </p:txBody>
      </p:sp>
      <p:sp>
        <p:nvSpPr>
          <p:cNvPr id="19459" name="Rectangle 3"/>
          <p:cNvSpPr>
            <a:spLocks noGrp="1" noChangeArrowheads="1"/>
          </p:cNvSpPr>
          <p:nvPr>
            <p:ph idx="1"/>
          </p:nvPr>
        </p:nvSpPr>
        <p:spPr/>
        <p:txBody>
          <a:bodyPr>
            <a:normAutofit/>
          </a:bodyPr>
          <a:lstStyle/>
          <a:p>
            <a:pPr lvl="0"/>
            <a:r>
              <a:rPr lang="zh-CN" altLang="en-US"/>
              <a:t>探索性研究的直接结果包括：</a:t>
            </a:r>
          </a:p>
          <a:p>
            <a:pPr lvl="0"/>
            <a:r>
              <a:rPr lang="en-US" altLang="zh-CN"/>
              <a:t>   </a:t>
            </a:r>
            <a:r>
              <a:rPr lang="zh-CN" altLang="en-US"/>
              <a:t>（</a:t>
            </a:r>
            <a:r>
              <a:rPr lang="en-US" altLang="zh-CN"/>
              <a:t>1</a:t>
            </a:r>
            <a:r>
              <a:rPr lang="zh-CN" altLang="en-US"/>
              <a:t>）形成关于所研究现象或问题的初始命题或假设；</a:t>
            </a:r>
          </a:p>
          <a:p>
            <a:pPr lvl="0"/>
            <a:r>
              <a:rPr lang="zh-CN" altLang="en-US"/>
              <a:t>   （</a:t>
            </a:r>
            <a:r>
              <a:rPr lang="en-US" altLang="zh-CN"/>
              <a:t>2</a:t>
            </a:r>
            <a:r>
              <a:rPr lang="zh-CN" altLang="en-US"/>
              <a:t>）发展或尝试可用于更为深入的研究中的方法；</a:t>
            </a:r>
          </a:p>
          <a:p>
            <a:pPr lvl="0"/>
            <a:r>
              <a:rPr lang="en-US" altLang="zh-CN"/>
              <a:t>   </a:t>
            </a:r>
            <a:r>
              <a:rPr lang="zh-CN" altLang="en-US"/>
              <a:t>（</a:t>
            </a:r>
            <a:r>
              <a:rPr lang="en-US" altLang="zh-CN"/>
              <a:t>3</a:t>
            </a:r>
            <a:r>
              <a:rPr lang="zh-CN" altLang="en-US"/>
              <a:t>）探讨进行更为系统、更为周密的研究的可能性。</a:t>
            </a:r>
          </a:p>
          <a:p>
            <a:pPr lvl="0"/>
            <a:r>
              <a:rPr lang="zh-CN" altLang="en-US"/>
              <a:t>    因此，在这种意义上，探索性研究常常成为一种先导性的研究。</a:t>
            </a:r>
          </a:p>
        </p:txBody>
      </p:sp>
    </p:spTree>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夏至">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Profile</Template>
  <TotalTime>1</TotalTime>
  <Words>1015</Words>
  <Application>Microsoft Office PowerPoint</Application>
  <PresentationFormat>全屏显示(4:3)</PresentationFormat>
  <Paragraphs>46</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Gill Sans MT</vt:lpstr>
      <vt:lpstr>华文中宋</vt:lpstr>
      <vt:lpstr>楷体_GB2312</vt:lpstr>
      <vt:lpstr>Arial</vt:lpstr>
      <vt:lpstr>Verdana</vt:lpstr>
      <vt:lpstr>Wingdings</vt:lpstr>
      <vt:lpstr>Wingdings 2</vt:lpstr>
      <vt:lpstr>1_夏至</vt:lpstr>
      <vt:lpstr>第3章  农村社会经济调研类型</vt:lpstr>
      <vt:lpstr>第一节 理论性调研和应用型调研</vt:lpstr>
      <vt:lpstr>PowerPoint 演示文稿</vt:lpstr>
      <vt:lpstr>第二节  横向调研、纵向调研和混合调研</vt:lpstr>
      <vt:lpstr>PowerPoint 演示文稿</vt:lpstr>
      <vt:lpstr>PowerPoint 演示文稿</vt:lpstr>
      <vt:lpstr>第三节　探索性调研、描述性调研和解释性调研</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思考练习</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第三章  农村社会调研的主要类型</dc:title>
  <dc:creator>lu</dc:creator>
  <cp:lastModifiedBy>YARONG LU</cp:lastModifiedBy>
  <cp:revision>103</cp:revision>
  <dcterms:created xsi:type="dcterms:W3CDTF">2003-03-02T14:35:00Z</dcterms:created>
  <dcterms:modified xsi:type="dcterms:W3CDTF">2019-02-20T14:49:05Z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2052-11.1.0.8214</vt:lpwstr>
  </property>
</Properties>
</file>