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RONG LU" initials="YL" lastIdx="2" clrIdx="0">
    <p:extLst>
      <p:ext uri="{19B8F6BF-5375-455C-9EA6-DF929625EA0E}">
        <p15:presenceInfo xmlns:p15="http://schemas.microsoft.com/office/powerpoint/2012/main" userId="f48bcfbe364daad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F9A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910080" y="359898"/>
            <a:ext cx="9875520" cy="1472184"/>
          </a:xfrm>
        </p:spPr>
        <p:txBody>
          <a:bodyPr anchor="b"/>
          <a:lstStyle>
            <a:lvl1pPr algn="l">
              <a:defRPr/>
            </a:lvl1pPr>
            <a:extLst/>
          </a:lstStyle>
          <a:p>
            <a:r>
              <a:rPr kumimoji="0" lang="zh-CN" altLang="en-US" dirty="0" smtClean="0"/>
              <a:t>单击此处编辑母版标题样式</a:t>
            </a:r>
            <a:endParaRPr kumimoji="0" lang="en-US" dirty="0"/>
          </a:p>
        </p:txBody>
      </p:sp>
      <p:sp>
        <p:nvSpPr>
          <p:cNvPr id="22" name="副标题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dirty="0" smtClean="0"/>
              <a:t>单击以编辑母版副标题样式</a:t>
            </a:r>
            <a:endParaRPr kumimoji="0" lang="en-US" dirty="0"/>
          </a:p>
        </p:txBody>
      </p:sp>
      <p:sp>
        <p:nvSpPr>
          <p:cNvPr id="7" name="日期占位符 6"/>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20" name="页脚占位符 19"/>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736BCD3A-704F-4F36-B37E-D7F5790421D7}" type="slidenum">
              <a:rPr lang="zh-CN" altLang="en-US" smtClean="0"/>
              <a:t>‹#›</a:t>
            </a:fld>
            <a:endParaRPr lang="zh-CN" altLang="en-US"/>
          </a:p>
        </p:txBody>
      </p:sp>
      <p:sp>
        <p:nvSpPr>
          <p:cNvPr id="8" name="椭圆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1725116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36BCD3A-704F-4F36-B37E-D7F5790421D7}" type="slidenum">
              <a:rPr lang="zh-CN" altLang="en-US" smtClean="0"/>
              <a:t>‹#›</a:t>
            </a:fld>
            <a:endParaRPr lang="zh-CN" altLang="en-US"/>
          </a:p>
        </p:txBody>
      </p:sp>
    </p:spTree>
    <p:extLst>
      <p:ext uri="{BB962C8B-B14F-4D97-AF65-F5344CB8AC3E}">
        <p14:creationId xmlns:p14="http://schemas.microsoft.com/office/powerpoint/2010/main" val="793318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4000" y="274640"/>
            <a:ext cx="2438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524000" y="274641"/>
            <a:ext cx="7416800" cy="5851525"/>
          </a:xfrm>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36BCD3A-704F-4F36-B37E-D7F5790421D7}" type="slidenum">
              <a:rPr lang="zh-CN" altLang="en-US" smtClean="0"/>
              <a:t>‹#›</a:t>
            </a:fld>
            <a:endParaRPr lang="zh-CN" altLang="en-US"/>
          </a:p>
        </p:txBody>
      </p:sp>
    </p:spTree>
    <p:extLst>
      <p:ext uri="{BB962C8B-B14F-4D97-AF65-F5344CB8AC3E}">
        <p14:creationId xmlns:p14="http://schemas.microsoft.com/office/powerpoint/2010/main" val="4088948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dirty="0" smtClean="0"/>
              <a:t>单击此处编辑母版标题样式</a:t>
            </a:r>
            <a:endParaRPr kumimoji="0" lang="en-US" dirty="0"/>
          </a:p>
        </p:txBody>
      </p:sp>
      <p:sp>
        <p:nvSpPr>
          <p:cNvPr id="3" name="内容占位符 2"/>
          <p:cNvSpPr>
            <a:spLocks noGrp="1"/>
          </p:cNvSpPr>
          <p:nvPr>
            <p:ph idx="1"/>
          </p:nvPr>
        </p:nvSpPr>
        <p:spPr>
          <a:xfrm>
            <a:off x="1914144" y="1417638"/>
            <a:ext cx="9997440" cy="4800600"/>
          </a:xfrm>
        </p:spPr>
        <p:txBody>
          <a:bodyPr>
            <a:normAutofit/>
          </a:bodyPr>
          <a:lstStyle>
            <a:lvl1pPr marL="82296" indent="0">
              <a:buNone/>
              <a:defRPr sz="2400"/>
            </a:lvl1pPr>
            <a:lvl2pPr marL="402336" indent="0">
              <a:buNone/>
              <a:defRPr sz="2400"/>
            </a:lvl2pPr>
            <a:lvl3pPr marL="658368" indent="0">
              <a:buNone/>
              <a:defRPr sz="2400"/>
            </a:lvl3pPr>
            <a:lvl4pPr marL="923544" indent="0">
              <a:buNone/>
              <a:defRPr sz="2400"/>
            </a:lvl4pPr>
            <a:lvl5pPr marL="1115568" indent="0">
              <a:buNone/>
              <a:defRPr sz="2400"/>
            </a:lvl5pPr>
          </a:lstStyle>
          <a:p>
            <a:pPr lvl="0" eaLnBrk="1" latinLnBrk="0" hangingPunct="1"/>
            <a:r>
              <a:rPr lang="zh-CN" altLang="en-US" dirty="0" smtClean="0"/>
              <a:t>编辑母版文本样式</a:t>
            </a:r>
          </a:p>
          <a:p>
            <a:pPr lvl="1" eaLnBrk="1" latinLnBrk="0" hangingPunct="1"/>
            <a:r>
              <a:rPr lang="zh-CN" altLang="en-US" dirty="0" smtClean="0"/>
              <a:t>第二级</a:t>
            </a:r>
          </a:p>
          <a:p>
            <a:pPr lvl="2" eaLnBrk="1" latinLnBrk="0" hangingPunct="1"/>
            <a:r>
              <a:rPr lang="zh-CN" altLang="en-US" dirty="0" smtClean="0"/>
              <a:t>第三级</a:t>
            </a:r>
          </a:p>
          <a:p>
            <a:pPr lvl="3" eaLnBrk="1" latinLnBrk="0" hangingPunct="1"/>
            <a:r>
              <a:rPr lang="zh-CN" altLang="en-US" dirty="0" smtClean="0"/>
              <a:t>第四级</a:t>
            </a:r>
          </a:p>
          <a:p>
            <a:pPr lvl="4" eaLnBrk="1" latinLnBrk="0" hangingPunct="1"/>
            <a:r>
              <a:rPr lang="zh-CN" altLang="en-US" dirty="0" smtClean="0"/>
              <a:t>第五级</a:t>
            </a:r>
            <a:endParaRPr kumimoji="0" lang="en-US" dirty="0"/>
          </a:p>
        </p:txBody>
      </p:sp>
      <p:sp>
        <p:nvSpPr>
          <p:cNvPr id="4" name="日期占位符 3"/>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36BCD3A-704F-4F36-B37E-D7F5790421D7}" type="slidenum">
              <a:rPr lang="zh-CN" altLang="en-US" smtClean="0"/>
              <a:t>‹#›</a:t>
            </a:fld>
            <a:endParaRPr lang="zh-CN" altLang="en-US"/>
          </a:p>
        </p:txBody>
      </p:sp>
    </p:spTree>
    <p:extLst>
      <p:ext uri="{BB962C8B-B14F-4D97-AF65-F5344CB8AC3E}">
        <p14:creationId xmlns:p14="http://schemas.microsoft.com/office/powerpoint/2010/main" val="4230672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标题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zh-CN" altLang="en-US" dirty="0" smtClean="0"/>
              <a:t>单击此处编辑母版标题样式</a:t>
            </a:r>
            <a:endParaRPr kumimoji="0" lang="en-US" dirty="0"/>
          </a:p>
        </p:txBody>
      </p:sp>
      <p:sp>
        <p:nvSpPr>
          <p:cNvPr id="3" name="文本占位符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dirty="0" smtClean="0"/>
              <a:t>编辑母版文本样式</a:t>
            </a:r>
          </a:p>
        </p:txBody>
      </p:sp>
      <p:sp>
        <p:nvSpPr>
          <p:cNvPr id="4" name="日期占位符 3"/>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36BCD3A-704F-4F36-B37E-D7F5790421D7}" type="slidenum">
              <a:rPr lang="zh-CN" altLang="en-US" smtClean="0"/>
              <a:t>‹#›</a:t>
            </a:fld>
            <a:endParaRPr lang="zh-CN" altLang="en-US"/>
          </a:p>
        </p:txBody>
      </p:sp>
      <p:sp>
        <p:nvSpPr>
          <p:cNvPr id="10" name="矩形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2266382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36BCD3A-704F-4F36-B37E-D7F5790421D7}" type="slidenum">
              <a:rPr lang="zh-CN" altLang="en-US" smtClean="0"/>
              <a:t>‹#›</a:t>
            </a:fld>
            <a:endParaRPr lang="zh-CN" altLang="en-US"/>
          </a:p>
        </p:txBody>
      </p:sp>
    </p:spTree>
    <p:extLst>
      <p:ext uri="{BB962C8B-B14F-4D97-AF65-F5344CB8AC3E}">
        <p14:creationId xmlns:p14="http://schemas.microsoft.com/office/powerpoint/2010/main" val="8573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4" name="文本占位符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5" name="内容占位符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36BCD3A-704F-4F36-B37E-D7F5790421D7}" type="slidenum">
              <a:rPr lang="zh-CN" altLang="en-US" smtClean="0"/>
              <a:t>‹#›</a:t>
            </a:fld>
            <a:endParaRPr lang="zh-CN" altLang="en-US"/>
          </a:p>
        </p:txBody>
      </p:sp>
    </p:spTree>
    <p:extLst>
      <p:ext uri="{BB962C8B-B14F-4D97-AF65-F5344CB8AC3E}">
        <p14:creationId xmlns:p14="http://schemas.microsoft.com/office/powerpoint/2010/main" val="3649132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36BCD3A-704F-4F36-B37E-D7F5790421D7}" type="slidenum">
              <a:rPr lang="zh-CN" altLang="en-US" smtClean="0"/>
              <a:t>‹#›</a:t>
            </a:fld>
            <a:endParaRPr lang="zh-CN" altLang="en-US"/>
          </a:p>
        </p:txBody>
      </p:sp>
    </p:spTree>
    <p:extLst>
      <p:ext uri="{BB962C8B-B14F-4D97-AF65-F5344CB8AC3E}">
        <p14:creationId xmlns:p14="http://schemas.microsoft.com/office/powerpoint/2010/main" val="2090187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日期占位符 1"/>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36BCD3A-704F-4F36-B37E-D7F5790421D7}" type="slidenum">
              <a:rPr lang="zh-CN" altLang="en-US" smtClean="0"/>
              <a:t>‹#›</a:t>
            </a:fld>
            <a:endParaRPr lang="zh-CN" altLang="en-US"/>
          </a:p>
        </p:txBody>
      </p:sp>
      <p:sp>
        <p:nvSpPr>
          <p:cNvPr id="6" name="矩形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12145116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编辑母版文本样式</a:t>
            </a:r>
          </a:p>
        </p:txBody>
      </p:sp>
      <p:sp>
        <p:nvSpPr>
          <p:cNvPr id="4" name="内容占位符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36BCD3A-704F-4F36-B37E-D7F5790421D7}" type="slidenum">
              <a:rPr lang="zh-CN" altLang="en-US" smtClean="0"/>
              <a:t>‹#›</a:t>
            </a:fld>
            <a:endParaRPr lang="zh-CN" altLang="en-US"/>
          </a:p>
        </p:txBody>
      </p:sp>
    </p:spTree>
    <p:extLst>
      <p:ext uri="{BB962C8B-B14F-4D97-AF65-F5344CB8AC3E}">
        <p14:creationId xmlns:p14="http://schemas.microsoft.com/office/powerpoint/2010/main" val="2429920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34E067A9-4FC6-4FE3-9163-1DCFCD4B0DC8}" type="datetimeFigureOut">
              <a:rPr lang="zh-CN" altLang="en-US" smtClean="0"/>
              <a:t>2019/2/20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36BCD3A-704F-4F36-B37E-D7F5790421D7}" type="slidenum">
              <a:rPr lang="zh-CN" altLang="en-US" smtClean="0"/>
              <a:t>‹#›</a:t>
            </a:fld>
            <a:endParaRPr lang="zh-CN" altLang="en-US"/>
          </a:p>
        </p:txBody>
      </p:sp>
      <p:sp>
        <p:nvSpPr>
          <p:cNvPr id="8" name="矩形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marL="0" indent="0" algn="l" eaLnBrk="1" latinLnBrk="0" hangingPunct="1">
              <a:buNone/>
              <a:defRPr sz="3200"/>
            </a:lvl1pPr>
            <a:extLst/>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流程图: 过程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 name="文本占位符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CN" altLang="en-US" smtClean="0"/>
              <a:t>编辑母版文本样式</a:t>
            </a:r>
          </a:p>
        </p:txBody>
      </p:sp>
    </p:spTree>
    <p:extLst>
      <p:ext uri="{BB962C8B-B14F-4D97-AF65-F5344CB8AC3E}">
        <p14:creationId xmlns:p14="http://schemas.microsoft.com/office/powerpoint/2010/main" val="357009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同心圆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矩形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5" name="标题占位符 4"/>
          <p:cNvSpPr>
            <a:spLocks noGrp="1"/>
          </p:cNvSpPr>
          <p:nvPr>
            <p:ph type="title"/>
          </p:nvPr>
        </p:nvSpPr>
        <p:spPr>
          <a:xfrm>
            <a:off x="1914144" y="274638"/>
            <a:ext cx="999744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4E067A9-4FC6-4FE3-9163-1DCFCD4B0DC8}" type="datetimeFigureOut">
              <a:rPr lang="zh-CN" altLang="en-US" smtClean="0"/>
              <a:t>2019/2/20</a:t>
            </a:fld>
            <a:endParaRPr lang="zh-CN" altLang="en-US"/>
          </a:p>
        </p:txBody>
      </p:sp>
      <p:sp>
        <p:nvSpPr>
          <p:cNvPr id="10" name="页脚占位符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zh-CN" altLang="en-US"/>
          </a:p>
        </p:txBody>
      </p:sp>
      <p:sp>
        <p:nvSpPr>
          <p:cNvPr id="22" name="灯片编号占位符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36BCD3A-704F-4F36-B37E-D7F5790421D7}" type="slidenum">
              <a:rPr lang="zh-CN" altLang="en-US" smtClean="0"/>
              <a:t>‹#›</a:t>
            </a:fld>
            <a:endParaRPr lang="zh-CN" altLang="en-US"/>
          </a:p>
        </p:txBody>
      </p:sp>
      <p:sp>
        <p:nvSpPr>
          <p:cNvPr id="15" name="矩形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2607053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第</a:t>
            </a:r>
            <a:r>
              <a:rPr lang="en-US" altLang="zh-CN" dirty="0" smtClean="0"/>
              <a:t>2</a:t>
            </a:r>
            <a:r>
              <a:rPr lang="zh-CN" altLang="en-US" dirty="0" smtClean="0"/>
              <a:t>章 </a:t>
            </a:r>
            <a:r>
              <a:rPr lang="zh-CN" altLang="zh-CN" dirty="0" smtClean="0">
                <a:effectLst/>
              </a:rPr>
              <a:t>农村</a:t>
            </a:r>
            <a:r>
              <a:rPr lang="zh-CN" altLang="zh-CN" dirty="0">
                <a:effectLst/>
              </a:rPr>
              <a:t>社会经济调查程序</a:t>
            </a:r>
            <a:endParaRPr lang="zh-CN" altLang="en-US" dirty="0"/>
          </a:p>
        </p:txBody>
      </p:sp>
      <p:sp>
        <p:nvSpPr>
          <p:cNvPr id="3" name="副标题 2"/>
          <p:cNvSpPr>
            <a:spLocks noGrp="1"/>
          </p:cNvSpPr>
          <p:nvPr>
            <p:ph type="subTitle" idx="1"/>
          </p:nvPr>
        </p:nvSpPr>
        <p:spPr>
          <a:xfrm>
            <a:off x="1910080" y="2395494"/>
            <a:ext cx="9875520" cy="2497347"/>
          </a:xfrm>
        </p:spPr>
        <p:txBody>
          <a:bodyPr>
            <a:normAutofit fontScale="77500" lnSpcReduction="20000"/>
          </a:bodyPr>
          <a:lstStyle/>
          <a:p>
            <a:pPr>
              <a:lnSpc>
                <a:spcPct val="150000"/>
              </a:lnSpc>
            </a:pPr>
            <a:r>
              <a:rPr lang="zh-CN" altLang="en-US" dirty="0" smtClean="0"/>
              <a:t>第一节 </a:t>
            </a:r>
            <a:r>
              <a:rPr lang="zh-CN" altLang="zh-CN" dirty="0" smtClean="0"/>
              <a:t>调查研究</a:t>
            </a:r>
            <a:r>
              <a:rPr lang="zh-CN" altLang="zh-CN" dirty="0"/>
              <a:t>的基本</a:t>
            </a:r>
            <a:r>
              <a:rPr lang="zh-CN" altLang="zh-CN" dirty="0" smtClean="0"/>
              <a:t>程序</a:t>
            </a:r>
            <a:endParaRPr lang="en-US" altLang="zh-CN" dirty="0" smtClean="0"/>
          </a:p>
          <a:p>
            <a:pPr>
              <a:lnSpc>
                <a:spcPct val="150000"/>
              </a:lnSpc>
            </a:pPr>
            <a:r>
              <a:rPr lang="zh-CN" altLang="en-US" dirty="0" smtClean="0"/>
              <a:t>第二节 确定</a:t>
            </a:r>
            <a:r>
              <a:rPr lang="zh-CN" altLang="en-US" dirty="0"/>
              <a:t>研究主题和</a:t>
            </a:r>
            <a:r>
              <a:rPr lang="zh-CN" altLang="en-US" dirty="0" smtClean="0"/>
              <a:t>问题</a:t>
            </a:r>
            <a:endParaRPr lang="en-US" altLang="zh-CN" dirty="0" smtClean="0"/>
          </a:p>
          <a:p>
            <a:pPr>
              <a:lnSpc>
                <a:spcPct val="150000"/>
              </a:lnSpc>
            </a:pPr>
            <a:r>
              <a:rPr lang="zh-CN" altLang="en-US" dirty="0" smtClean="0"/>
              <a:t>第三节 </a:t>
            </a:r>
            <a:r>
              <a:rPr lang="zh-CN" altLang="zh-CN" dirty="0" smtClean="0"/>
              <a:t>调研</a:t>
            </a:r>
            <a:r>
              <a:rPr lang="zh-CN" altLang="zh-CN" dirty="0"/>
              <a:t>方案的</a:t>
            </a:r>
            <a:r>
              <a:rPr lang="zh-CN" altLang="zh-CN" dirty="0" smtClean="0"/>
              <a:t>设计</a:t>
            </a:r>
            <a:endParaRPr lang="en-US" altLang="zh-CN" dirty="0" smtClean="0"/>
          </a:p>
          <a:p>
            <a:pPr>
              <a:lnSpc>
                <a:spcPct val="150000"/>
              </a:lnSpc>
            </a:pPr>
            <a:r>
              <a:rPr lang="zh-CN" altLang="en-US" dirty="0" smtClean="0"/>
              <a:t>第四节 </a:t>
            </a:r>
            <a:r>
              <a:rPr lang="zh-CN" altLang="zh-CN" dirty="0" smtClean="0"/>
              <a:t>调查研究</a:t>
            </a:r>
            <a:r>
              <a:rPr lang="zh-CN" altLang="zh-CN" dirty="0"/>
              <a:t>的</a:t>
            </a:r>
            <a:r>
              <a:rPr lang="zh-CN" altLang="zh-CN" dirty="0" smtClean="0"/>
              <a:t>任务</a:t>
            </a:r>
            <a:endParaRPr lang="en-US" altLang="zh-CN" dirty="0" smtClean="0"/>
          </a:p>
          <a:p>
            <a:pPr>
              <a:lnSpc>
                <a:spcPct val="150000"/>
              </a:lnSpc>
            </a:pPr>
            <a:r>
              <a:rPr lang="zh-CN" altLang="en-US" dirty="0"/>
              <a:t>思考练习</a:t>
            </a:r>
            <a:endParaRPr lang="zh-CN" altLang="en-US" dirty="0"/>
          </a:p>
        </p:txBody>
      </p:sp>
    </p:spTree>
    <p:extLst>
      <p:ext uri="{BB962C8B-B14F-4D97-AF65-F5344CB8AC3E}">
        <p14:creationId xmlns:p14="http://schemas.microsoft.com/office/powerpoint/2010/main" val="233186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82296" indent="0">
              <a:lnSpc>
                <a:spcPct val="160000"/>
              </a:lnSpc>
              <a:buNone/>
            </a:pPr>
            <a:r>
              <a:rPr lang="en-US" altLang="zh-CN" dirty="0"/>
              <a:t>2.</a:t>
            </a:r>
            <a:r>
              <a:rPr lang="zh-CN" altLang="zh-CN" dirty="0"/>
              <a:t>依据假设推断的适用范围</a:t>
            </a:r>
            <a:r>
              <a:rPr lang="zh-CN" altLang="en-US" dirty="0"/>
              <a:t>，</a:t>
            </a:r>
            <a:endParaRPr lang="en-US" altLang="zh-CN" dirty="0"/>
          </a:p>
          <a:p>
            <a:pPr marL="82296" indent="0">
              <a:lnSpc>
                <a:spcPct val="160000"/>
              </a:lnSpc>
              <a:buNone/>
            </a:pPr>
            <a:r>
              <a:rPr lang="zh-CN" altLang="zh-CN" dirty="0"/>
              <a:t>（</a:t>
            </a:r>
            <a:r>
              <a:rPr lang="en-US" altLang="zh-CN" dirty="0"/>
              <a:t>1</a:t>
            </a:r>
            <a:r>
              <a:rPr lang="zh-CN" altLang="zh-CN" dirty="0"/>
              <a:t>）特定假设</a:t>
            </a:r>
            <a:endParaRPr lang="en-US" altLang="zh-CN" dirty="0"/>
          </a:p>
          <a:p>
            <a:pPr marL="82296" indent="0">
              <a:lnSpc>
                <a:spcPct val="160000"/>
              </a:lnSpc>
              <a:buNone/>
            </a:pPr>
            <a:r>
              <a:rPr lang="zh-CN" altLang="zh-CN" dirty="0"/>
              <a:t>（</a:t>
            </a:r>
            <a:r>
              <a:rPr lang="en-US" altLang="zh-CN" dirty="0"/>
              <a:t>2</a:t>
            </a:r>
            <a:r>
              <a:rPr lang="zh-CN" altLang="zh-CN" dirty="0"/>
              <a:t>）一般假设</a:t>
            </a:r>
            <a:endParaRPr lang="en-US" altLang="zh-CN" dirty="0"/>
          </a:p>
          <a:p>
            <a:pPr marL="82296" indent="0">
              <a:lnSpc>
                <a:spcPct val="160000"/>
              </a:lnSpc>
              <a:buNone/>
            </a:pPr>
            <a:r>
              <a:rPr lang="zh-CN" altLang="zh-CN" dirty="0"/>
              <a:t>（</a:t>
            </a:r>
            <a:r>
              <a:rPr lang="en-US" altLang="zh-CN" dirty="0"/>
              <a:t>3</a:t>
            </a:r>
            <a:r>
              <a:rPr lang="zh-CN" altLang="zh-CN" dirty="0"/>
              <a:t>）虚无假设</a:t>
            </a:r>
            <a:endParaRPr lang="zh-CN" altLang="en-US" dirty="0"/>
          </a:p>
          <a:p>
            <a:pPr marL="82296" indent="0">
              <a:buNone/>
            </a:pPr>
            <a:endParaRPr lang="zh-CN" altLang="en-US" dirty="0"/>
          </a:p>
        </p:txBody>
      </p:sp>
    </p:spTree>
    <p:extLst>
      <p:ext uri="{BB962C8B-B14F-4D97-AF65-F5344CB8AC3E}">
        <p14:creationId xmlns:p14="http://schemas.microsoft.com/office/powerpoint/2010/main" val="3477394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第三节　调研方案的</a:t>
            </a:r>
            <a:r>
              <a:rPr lang="zh-CN" altLang="zh-CN" dirty="0" smtClean="0">
                <a:effectLst/>
              </a:rPr>
              <a:t>设计</a:t>
            </a:r>
            <a:endParaRPr lang="zh-CN" altLang="en-US" dirty="0"/>
          </a:p>
        </p:txBody>
      </p:sp>
      <p:sp>
        <p:nvSpPr>
          <p:cNvPr id="3" name="内容占位符 2"/>
          <p:cNvSpPr>
            <a:spLocks noGrp="1"/>
          </p:cNvSpPr>
          <p:nvPr>
            <p:ph idx="1"/>
          </p:nvPr>
        </p:nvSpPr>
        <p:spPr/>
        <p:txBody>
          <a:bodyPr/>
          <a:lstStyle/>
          <a:p>
            <a:pPr marL="82296" indent="0">
              <a:lnSpc>
                <a:spcPct val="150000"/>
              </a:lnSpc>
              <a:buNone/>
            </a:pPr>
            <a:r>
              <a:rPr lang="zh-CN" altLang="zh-CN" dirty="0"/>
              <a:t>一、调研方案设计的基本原则</a:t>
            </a:r>
          </a:p>
          <a:p>
            <a:pPr marL="82296" indent="0">
              <a:lnSpc>
                <a:spcPct val="150000"/>
              </a:lnSpc>
              <a:buNone/>
            </a:pPr>
            <a:r>
              <a:rPr lang="en-US" altLang="zh-CN" dirty="0"/>
              <a:t>(</a:t>
            </a:r>
            <a:r>
              <a:rPr lang="zh-CN" altLang="zh-CN" dirty="0"/>
              <a:t>一</a:t>
            </a:r>
            <a:r>
              <a:rPr lang="en-US" altLang="zh-CN" dirty="0"/>
              <a:t>)</a:t>
            </a:r>
            <a:r>
              <a:rPr lang="zh-CN" altLang="zh-CN" dirty="0" smtClean="0"/>
              <a:t>全面</a:t>
            </a:r>
            <a:endParaRPr lang="en-US" altLang="zh-CN" dirty="0" smtClean="0"/>
          </a:p>
          <a:p>
            <a:pPr marL="82296" indent="0">
              <a:lnSpc>
                <a:spcPct val="150000"/>
              </a:lnSpc>
              <a:buNone/>
            </a:pPr>
            <a:r>
              <a:rPr lang="en-US" altLang="zh-CN" dirty="0"/>
              <a:t>(</a:t>
            </a:r>
            <a:r>
              <a:rPr lang="zh-CN" altLang="zh-CN" dirty="0"/>
              <a:t>二</a:t>
            </a:r>
            <a:r>
              <a:rPr lang="en-US" altLang="zh-CN" dirty="0"/>
              <a:t>)</a:t>
            </a:r>
            <a:r>
              <a:rPr lang="zh-CN" altLang="zh-CN" dirty="0" smtClean="0"/>
              <a:t>可行</a:t>
            </a:r>
            <a:endParaRPr lang="en-US" altLang="zh-CN" dirty="0" smtClean="0"/>
          </a:p>
          <a:p>
            <a:pPr marL="82296" indent="0">
              <a:lnSpc>
                <a:spcPct val="150000"/>
              </a:lnSpc>
              <a:buNone/>
            </a:pPr>
            <a:r>
              <a:rPr lang="en-US" altLang="zh-CN" dirty="0"/>
              <a:t>(</a:t>
            </a:r>
            <a:r>
              <a:rPr lang="zh-CN" altLang="zh-CN" dirty="0"/>
              <a:t>三</a:t>
            </a:r>
            <a:r>
              <a:rPr lang="en-US" altLang="zh-CN" dirty="0"/>
              <a:t>)</a:t>
            </a:r>
            <a:r>
              <a:rPr lang="zh-CN" altLang="zh-CN" dirty="0"/>
              <a:t>经济</a:t>
            </a:r>
          </a:p>
          <a:p>
            <a:pPr marL="82296" indent="0">
              <a:buNone/>
            </a:pPr>
            <a:endParaRPr lang="zh-CN" altLang="zh-CN" dirty="0"/>
          </a:p>
          <a:p>
            <a:pPr marL="82296" indent="0">
              <a:buNone/>
            </a:pPr>
            <a:endParaRPr lang="zh-CN" altLang="zh-CN" dirty="0"/>
          </a:p>
          <a:p>
            <a:endParaRPr lang="zh-CN" altLang="en-US" dirty="0"/>
          </a:p>
        </p:txBody>
      </p:sp>
    </p:spTree>
    <p:extLst>
      <p:ext uri="{BB962C8B-B14F-4D97-AF65-F5344CB8AC3E}">
        <p14:creationId xmlns:p14="http://schemas.microsoft.com/office/powerpoint/2010/main" val="3630267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85807" y="673768"/>
            <a:ext cx="9997440" cy="5751095"/>
          </a:xfrm>
        </p:spPr>
        <p:txBody>
          <a:bodyPr>
            <a:normAutofit/>
          </a:bodyPr>
          <a:lstStyle/>
          <a:p>
            <a:pPr marL="82296" indent="0">
              <a:lnSpc>
                <a:spcPct val="150000"/>
              </a:lnSpc>
              <a:buNone/>
            </a:pPr>
            <a:r>
              <a:rPr lang="zh-CN" altLang="zh-CN" dirty="0"/>
              <a:t>二、调研方案设计的内容要点</a:t>
            </a:r>
          </a:p>
          <a:p>
            <a:pPr marL="82296" indent="0">
              <a:lnSpc>
                <a:spcPct val="150000"/>
              </a:lnSpc>
              <a:buNone/>
            </a:pPr>
            <a:r>
              <a:rPr lang="en-US" altLang="zh-CN" dirty="0"/>
              <a:t>(</a:t>
            </a:r>
            <a:r>
              <a:rPr lang="zh-CN" altLang="zh-CN" dirty="0"/>
              <a:t>一</a:t>
            </a:r>
            <a:r>
              <a:rPr lang="en-US" altLang="zh-CN" dirty="0"/>
              <a:t>)</a:t>
            </a:r>
            <a:r>
              <a:rPr lang="zh-CN" altLang="zh-CN" dirty="0"/>
              <a:t>确定调研目的和</a:t>
            </a:r>
            <a:r>
              <a:rPr lang="zh-CN" altLang="zh-CN" dirty="0" smtClean="0"/>
              <a:t>意义</a:t>
            </a:r>
            <a:endParaRPr lang="en-US" altLang="zh-CN" dirty="0" smtClean="0"/>
          </a:p>
          <a:p>
            <a:pPr marL="82296" indent="0">
              <a:lnSpc>
                <a:spcPct val="150000"/>
              </a:lnSpc>
              <a:buNone/>
            </a:pPr>
            <a:r>
              <a:rPr lang="en-US" altLang="zh-CN" dirty="0" smtClean="0"/>
              <a:t>(</a:t>
            </a:r>
            <a:r>
              <a:rPr lang="zh-CN" altLang="zh-CN" dirty="0"/>
              <a:t>二</a:t>
            </a:r>
            <a:r>
              <a:rPr lang="en-US" altLang="zh-CN" dirty="0"/>
              <a:t>)</a:t>
            </a:r>
            <a:r>
              <a:rPr lang="zh-CN" altLang="zh-CN" dirty="0"/>
              <a:t>文献回顾</a:t>
            </a:r>
          </a:p>
          <a:p>
            <a:pPr marL="82296" indent="0">
              <a:lnSpc>
                <a:spcPct val="150000"/>
              </a:lnSpc>
              <a:buNone/>
            </a:pPr>
            <a:r>
              <a:rPr lang="en-US" altLang="zh-CN" dirty="0"/>
              <a:t>(</a:t>
            </a:r>
            <a:r>
              <a:rPr lang="zh-CN" altLang="zh-CN" dirty="0"/>
              <a:t>三</a:t>
            </a:r>
            <a:r>
              <a:rPr lang="en-US" altLang="zh-CN" dirty="0"/>
              <a:t>)</a:t>
            </a:r>
            <a:r>
              <a:rPr lang="zh-CN" altLang="zh-CN" dirty="0"/>
              <a:t>确定调研范围及对象</a:t>
            </a:r>
          </a:p>
          <a:p>
            <a:pPr marL="82296" indent="0">
              <a:lnSpc>
                <a:spcPct val="150000"/>
              </a:lnSpc>
              <a:buNone/>
            </a:pPr>
            <a:r>
              <a:rPr lang="en-US" altLang="zh-CN" dirty="0"/>
              <a:t>(</a:t>
            </a:r>
            <a:r>
              <a:rPr lang="zh-CN" altLang="zh-CN" dirty="0"/>
              <a:t>四</a:t>
            </a:r>
            <a:r>
              <a:rPr lang="en-US" altLang="zh-CN" dirty="0"/>
              <a:t>)</a:t>
            </a:r>
            <a:r>
              <a:rPr lang="zh-CN" altLang="zh-CN" dirty="0"/>
              <a:t>确定调研内容和方法</a:t>
            </a:r>
          </a:p>
          <a:p>
            <a:pPr marL="82296" indent="0">
              <a:lnSpc>
                <a:spcPct val="150000"/>
              </a:lnSpc>
              <a:buNone/>
            </a:pPr>
            <a:r>
              <a:rPr lang="en-US" altLang="zh-CN" dirty="0"/>
              <a:t>(</a:t>
            </a:r>
            <a:r>
              <a:rPr lang="zh-CN" altLang="zh-CN" dirty="0"/>
              <a:t>五</a:t>
            </a:r>
            <a:r>
              <a:rPr lang="en-US" altLang="zh-CN" dirty="0"/>
              <a:t>)</a:t>
            </a:r>
            <a:r>
              <a:rPr lang="zh-CN" altLang="zh-CN" dirty="0"/>
              <a:t>确定调研时间、地点及进度</a:t>
            </a:r>
          </a:p>
          <a:p>
            <a:pPr marL="82296" indent="0">
              <a:lnSpc>
                <a:spcPct val="150000"/>
              </a:lnSpc>
              <a:buNone/>
            </a:pPr>
            <a:r>
              <a:rPr lang="en-US" altLang="zh-CN" dirty="0"/>
              <a:t>(</a:t>
            </a:r>
            <a:r>
              <a:rPr lang="zh-CN" altLang="zh-CN" dirty="0"/>
              <a:t>六</a:t>
            </a:r>
            <a:r>
              <a:rPr lang="en-US" altLang="zh-CN" dirty="0"/>
              <a:t>)</a:t>
            </a:r>
            <a:r>
              <a:rPr lang="zh-CN" altLang="zh-CN" dirty="0"/>
              <a:t>调研经费和物质手段的计划与安排</a:t>
            </a:r>
          </a:p>
          <a:p>
            <a:pPr marL="82296" indent="0">
              <a:lnSpc>
                <a:spcPct val="150000"/>
              </a:lnSpc>
              <a:buNone/>
            </a:pPr>
            <a:r>
              <a:rPr lang="en-US" altLang="zh-CN" dirty="0"/>
              <a:t>(</a:t>
            </a:r>
            <a:r>
              <a:rPr lang="zh-CN" altLang="zh-CN" dirty="0"/>
              <a:t>七</a:t>
            </a:r>
            <a:r>
              <a:rPr lang="en-US" altLang="zh-CN" dirty="0"/>
              <a:t>)</a:t>
            </a:r>
            <a:r>
              <a:rPr lang="zh-CN" altLang="zh-CN" dirty="0"/>
              <a:t>调研人员的安排</a:t>
            </a:r>
          </a:p>
          <a:p>
            <a:endParaRPr lang="zh-CN" altLang="zh-CN" dirty="0"/>
          </a:p>
        </p:txBody>
      </p:sp>
    </p:spTree>
    <p:extLst>
      <p:ext uri="{BB962C8B-B14F-4D97-AF65-F5344CB8AC3E}">
        <p14:creationId xmlns:p14="http://schemas.microsoft.com/office/powerpoint/2010/main" val="1954009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第四节　调查研究的</a:t>
            </a:r>
            <a:r>
              <a:rPr lang="zh-CN" altLang="zh-CN" dirty="0" smtClean="0">
                <a:effectLst/>
              </a:rPr>
              <a:t>任务</a:t>
            </a:r>
            <a:endParaRPr lang="zh-CN" altLang="en-US" dirty="0"/>
          </a:p>
        </p:txBody>
      </p:sp>
      <p:sp>
        <p:nvSpPr>
          <p:cNvPr id="3" name="内容占位符 2"/>
          <p:cNvSpPr>
            <a:spLocks noGrp="1"/>
          </p:cNvSpPr>
          <p:nvPr>
            <p:ph idx="1"/>
          </p:nvPr>
        </p:nvSpPr>
        <p:spPr/>
        <p:txBody>
          <a:bodyPr>
            <a:normAutofit/>
          </a:bodyPr>
          <a:lstStyle/>
          <a:p>
            <a:pPr marL="82296" indent="0">
              <a:lnSpc>
                <a:spcPct val="150000"/>
              </a:lnSpc>
              <a:buNone/>
            </a:pPr>
            <a:r>
              <a:rPr lang="zh-CN" altLang="zh-CN" dirty="0"/>
              <a:t>一、收集</a:t>
            </a:r>
            <a:r>
              <a:rPr lang="zh-CN" altLang="zh-CN" dirty="0" smtClean="0"/>
              <a:t>资料</a:t>
            </a:r>
            <a:endParaRPr lang="en-US" altLang="zh-CN" dirty="0" smtClean="0"/>
          </a:p>
          <a:p>
            <a:pPr marL="82296" indent="0">
              <a:lnSpc>
                <a:spcPct val="150000"/>
              </a:lnSpc>
              <a:buNone/>
            </a:pPr>
            <a:r>
              <a:rPr lang="zh-CN" altLang="zh-CN" dirty="0"/>
              <a:t>二、资料的</a:t>
            </a:r>
            <a:r>
              <a:rPr lang="zh-CN" altLang="zh-CN" dirty="0" smtClean="0"/>
              <a:t>整理</a:t>
            </a:r>
            <a:endParaRPr lang="en-US" altLang="zh-CN" dirty="0" smtClean="0"/>
          </a:p>
          <a:p>
            <a:pPr marL="82296" indent="0">
              <a:lnSpc>
                <a:spcPct val="150000"/>
              </a:lnSpc>
              <a:buNone/>
            </a:pPr>
            <a:r>
              <a:rPr lang="zh-CN" altLang="zh-CN" dirty="0"/>
              <a:t>三、资料的分析</a:t>
            </a:r>
          </a:p>
          <a:p>
            <a:pPr marL="82296" indent="0">
              <a:lnSpc>
                <a:spcPct val="150000"/>
              </a:lnSpc>
              <a:buNone/>
            </a:pPr>
            <a:r>
              <a:rPr lang="zh-CN" altLang="zh-CN" dirty="0"/>
              <a:t>四、完成报告</a:t>
            </a:r>
          </a:p>
          <a:p>
            <a:pPr marL="82296" indent="0">
              <a:lnSpc>
                <a:spcPct val="150000"/>
              </a:lnSpc>
              <a:buNone/>
            </a:pPr>
            <a:r>
              <a:rPr lang="zh-CN" altLang="zh-CN" dirty="0"/>
              <a:t>五、成果应用</a:t>
            </a:r>
          </a:p>
          <a:p>
            <a:pPr marL="82296" indent="0">
              <a:buNone/>
            </a:pPr>
            <a:endParaRPr lang="zh-CN" altLang="zh-CN" dirty="0"/>
          </a:p>
          <a:p>
            <a:endParaRPr lang="zh-CN" altLang="en-US" dirty="0"/>
          </a:p>
        </p:txBody>
      </p:sp>
    </p:spTree>
    <p:extLst>
      <p:ext uri="{BB962C8B-B14F-4D97-AF65-F5344CB8AC3E}">
        <p14:creationId xmlns:p14="http://schemas.microsoft.com/office/powerpoint/2010/main" val="3602600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思考练习</a:t>
            </a:r>
            <a:endParaRPr lang="zh-CN" altLang="en-US" dirty="0"/>
          </a:p>
        </p:txBody>
      </p:sp>
      <p:sp>
        <p:nvSpPr>
          <p:cNvPr id="3" name="内容占位符 2"/>
          <p:cNvSpPr>
            <a:spLocks noGrp="1"/>
          </p:cNvSpPr>
          <p:nvPr>
            <p:ph idx="1"/>
          </p:nvPr>
        </p:nvSpPr>
        <p:spPr/>
        <p:txBody>
          <a:bodyPr/>
          <a:lstStyle/>
          <a:p>
            <a:pPr marL="82296" indent="0">
              <a:lnSpc>
                <a:spcPct val="150000"/>
              </a:lnSpc>
              <a:buNone/>
            </a:pPr>
            <a:r>
              <a:rPr lang="en-US" altLang="zh-CN" dirty="0" smtClean="0"/>
              <a:t>1. </a:t>
            </a:r>
            <a:r>
              <a:rPr lang="zh-CN" altLang="en-US" dirty="0" smtClean="0"/>
              <a:t>思考讨论：什么样的研究问题是好问题？</a:t>
            </a:r>
            <a:endParaRPr lang="en-US" altLang="zh-CN" dirty="0" smtClean="0"/>
          </a:p>
          <a:p>
            <a:pPr marL="82296" indent="0">
              <a:lnSpc>
                <a:spcPct val="150000"/>
              </a:lnSpc>
              <a:buNone/>
            </a:pPr>
            <a:r>
              <a:rPr lang="en-US" altLang="zh-CN" dirty="0" smtClean="0"/>
              <a:t>2. </a:t>
            </a:r>
            <a:r>
              <a:rPr lang="zh-CN" altLang="zh-CN" dirty="0" smtClean="0"/>
              <a:t>请</a:t>
            </a:r>
            <a:r>
              <a:rPr lang="zh-CN" altLang="zh-CN" dirty="0"/>
              <a:t>你试着选择一个与农业、农村和农民相关的问题，并根据问题提出一个或两个研究假设；围绕着问题和研究假设的论证，设计一个研究方案。</a:t>
            </a:r>
            <a:endParaRPr lang="zh-CN" altLang="en-US" dirty="0"/>
          </a:p>
        </p:txBody>
      </p:sp>
    </p:spTree>
    <p:extLst>
      <p:ext uri="{BB962C8B-B14F-4D97-AF65-F5344CB8AC3E}">
        <p14:creationId xmlns:p14="http://schemas.microsoft.com/office/powerpoint/2010/main" val="40424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914049" y="178385"/>
            <a:ext cx="9997440" cy="1143000"/>
          </a:xfrm>
        </p:spPr>
        <p:txBody>
          <a:bodyPr>
            <a:normAutofit/>
          </a:bodyPr>
          <a:lstStyle/>
          <a:p>
            <a:r>
              <a:rPr lang="zh-CN" altLang="zh-CN" dirty="0">
                <a:effectLst/>
              </a:rPr>
              <a:t>第一</a:t>
            </a:r>
            <a:r>
              <a:rPr lang="zh-CN" altLang="zh-CN" dirty="0" smtClean="0">
                <a:effectLst/>
              </a:rPr>
              <a:t>节</a:t>
            </a:r>
            <a:r>
              <a:rPr lang="en-US" altLang="zh-CN" dirty="0" smtClean="0">
                <a:effectLst/>
              </a:rPr>
              <a:t> </a:t>
            </a:r>
            <a:r>
              <a:rPr lang="zh-CN" altLang="zh-CN" dirty="0" smtClean="0">
                <a:effectLst/>
              </a:rPr>
              <a:t>调查研究</a:t>
            </a:r>
            <a:r>
              <a:rPr lang="zh-CN" altLang="zh-CN" dirty="0">
                <a:effectLst/>
              </a:rPr>
              <a:t>的基本</a:t>
            </a:r>
            <a:r>
              <a:rPr lang="zh-CN" altLang="zh-CN" dirty="0" smtClean="0">
                <a:effectLst/>
              </a:rPr>
              <a:t>程序</a:t>
            </a:r>
            <a:endParaRPr lang="zh-CN" altLang="en-US" dirty="0"/>
          </a:p>
        </p:txBody>
      </p:sp>
      <p:pic>
        <p:nvPicPr>
          <p:cNvPr id="5" name="2A1.EPS" descr="id:2147487923;FounderCES"/>
          <p:cNvPicPr>
            <a:picLocks noGrp="1"/>
          </p:cNvPicPr>
          <p:nvPr>
            <p:ph idx="1"/>
          </p:nvPr>
        </p:nvPicPr>
        <p:blipFill>
          <a:blip r:embed="rId2"/>
          <a:stretch>
            <a:fillRect/>
          </a:stretch>
        </p:blipFill>
        <p:spPr>
          <a:xfrm>
            <a:off x="2124160" y="1463843"/>
            <a:ext cx="9063872" cy="4800600"/>
          </a:xfrm>
          <a:prstGeom prst="rect">
            <a:avLst/>
          </a:prstGeom>
        </p:spPr>
      </p:pic>
    </p:spTree>
    <p:extLst>
      <p:ext uri="{BB962C8B-B14F-4D97-AF65-F5344CB8AC3E}">
        <p14:creationId xmlns:p14="http://schemas.microsoft.com/office/powerpoint/2010/main" val="2985082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第二节 确定研究主题和问题</a:t>
            </a:r>
            <a:endParaRPr lang="zh-CN" altLang="en-US" dirty="0"/>
          </a:p>
        </p:txBody>
      </p:sp>
      <p:sp>
        <p:nvSpPr>
          <p:cNvPr id="3" name="内容占位符 2"/>
          <p:cNvSpPr>
            <a:spLocks noGrp="1"/>
          </p:cNvSpPr>
          <p:nvPr>
            <p:ph idx="1"/>
          </p:nvPr>
        </p:nvSpPr>
        <p:spPr/>
        <p:txBody>
          <a:bodyPr/>
          <a:lstStyle/>
          <a:p>
            <a:pPr>
              <a:lnSpc>
                <a:spcPct val="150000"/>
              </a:lnSpc>
            </a:pPr>
            <a:r>
              <a:rPr lang="zh-CN" altLang="zh-CN" dirty="0"/>
              <a:t>研究主题是指社会经济研究所涉及的某一现象或问题领域</a:t>
            </a:r>
            <a:r>
              <a:rPr lang="zh-CN" altLang="zh-CN" dirty="0" smtClean="0"/>
              <a:t>。</a:t>
            </a:r>
            <a:endParaRPr lang="en-US" altLang="zh-CN" dirty="0" smtClean="0"/>
          </a:p>
          <a:p>
            <a:pPr>
              <a:lnSpc>
                <a:spcPct val="150000"/>
              </a:lnSpc>
            </a:pPr>
            <a:r>
              <a:rPr lang="zh-CN" altLang="zh-CN" dirty="0"/>
              <a:t>研究问题是研究主题中某一项调查研究任务或活动的具体化和明确化。</a:t>
            </a:r>
            <a:endParaRPr lang="zh-CN" altLang="en-US" dirty="0"/>
          </a:p>
        </p:txBody>
      </p:sp>
    </p:spTree>
    <p:extLst>
      <p:ext uri="{BB962C8B-B14F-4D97-AF65-F5344CB8AC3E}">
        <p14:creationId xmlns:p14="http://schemas.microsoft.com/office/powerpoint/2010/main" val="2031827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82296" indent="0">
              <a:lnSpc>
                <a:spcPct val="150000"/>
              </a:lnSpc>
              <a:buNone/>
            </a:pPr>
            <a:r>
              <a:rPr lang="zh-CN" altLang="zh-CN" dirty="0"/>
              <a:t>一、确定调研课题的意义</a:t>
            </a:r>
          </a:p>
          <a:p>
            <a:pPr marL="82296" indent="0">
              <a:lnSpc>
                <a:spcPct val="150000"/>
              </a:lnSpc>
              <a:buNone/>
            </a:pPr>
            <a:r>
              <a:rPr lang="zh-CN" altLang="en-US" dirty="0" smtClean="0"/>
              <a:t>（一）</a:t>
            </a:r>
            <a:r>
              <a:rPr lang="zh-CN" altLang="zh-CN" dirty="0" smtClean="0"/>
              <a:t>调研</a:t>
            </a:r>
            <a:r>
              <a:rPr lang="zh-CN" altLang="zh-CN" dirty="0"/>
              <a:t>课题的选择直接决定着社会经济问题研究的方向和</a:t>
            </a:r>
            <a:r>
              <a:rPr lang="zh-CN" altLang="zh-CN" dirty="0" smtClean="0"/>
              <a:t>水平</a:t>
            </a:r>
            <a:r>
              <a:rPr lang="zh-CN" altLang="en-US" dirty="0" smtClean="0"/>
              <a:t>；</a:t>
            </a:r>
            <a:endParaRPr lang="zh-CN" altLang="zh-CN" dirty="0"/>
          </a:p>
          <a:p>
            <a:pPr marL="82296" indent="0">
              <a:lnSpc>
                <a:spcPct val="150000"/>
              </a:lnSpc>
              <a:buNone/>
            </a:pPr>
            <a:r>
              <a:rPr lang="zh-CN" altLang="en-US" dirty="0" smtClean="0"/>
              <a:t>（二）</a:t>
            </a:r>
            <a:r>
              <a:rPr lang="zh-CN" altLang="zh-CN" dirty="0" smtClean="0"/>
              <a:t>课题</a:t>
            </a:r>
            <a:r>
              <a:rPr lang="zh-CN" altLang="zh-CN" dirty="0"/>
              <a:t>决定着调查研究方案的设计</a:t>
            </a:r>
            <a:r>
              <a:rPr lang="en-US" altLang="zh-CN" dirty="0"/>
              <a:t>,</a:t>
            </a:r>
            <a:r>
              <a:rPr lang="zh-CN" altLang="zh-CN" dirty="0"/>
              <a:t>从而直接决定社会经济调查的</a:t>
            </a:r>
            <a:r>
              <a:rPr lang="zh-CN" altLang="zh-CN"/>
              <a:t>全部</a:t>
            </a:r>
            <a:r>
              <a:rPr lang="zh-CN" altLang="zh-CN" smtClean="0"/>
              <a:t>过程</a:t>
            </a:r>
            <a:r>
              <a:rPr lang="zh-CN" altLang="en-US" smtClean="0"/>
              <a:t>。</a:t>
            </a:r>
            <a:endParaRPr lang="zh-CN" altLang="zh-CN" dirty="0"/>
          </a:p>
          <a:p>
            <a:pPr marL="82296" indent="0">
              <a:buNone/>
            </a:pPr>
            <a:endParaRPr lang="zh-CN" altLang="en-US" dirty="0"/>
          </a:p>
        </p:txBody>
      </p:sp>
    </p:spTree>
    <p:extLst>
      <p:ext uri="{BB962C8B-B14F-4D97-AF65-F5344CB8AC3E}">
        <p14:creationId xmlns:p14="http://schemas.microsoft.com/office/powerpoint/2010/main" val="1440608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82296" indent="0">
              <a:lnSpc>
                <a:spcPct val="150000"/>
              </a:lnSpc>
              <a:buNone/>
            </a:pPr>
            <a:r>
              <a:rPr lang="zh-CN" altLang="zh-CN" dirty="0"/>
              <a:t>二、选择调研课题的原则</a:t>
            </a:r>
          </a:p>
          <a:p>
            <a:pPr marL="82296" indent="0">
              <a:lnSpc>
                <a:spcPct val="150000"/>
              </a:lnSpc>
              <a:buNone/>
            </a:pPr>
            <a:r>
              <a:rPr lang="en-US" altLang="zh-CN" dirty="0" smtClean="0"/>
              <a:t> (</a:t>
            </a:r>
            <a:r>
              <a:rPr lang="zh-CN" altLang="zh-CN" dirty="0"/>
              <a:t>一</a:t>
            </a:r>
            <a:r>
              <a:rPr lang="en-US" altLang="zh-CN" dirty="0" smtClean="0"/>
              <a:t>) </a:t>
            </a:r>
            <a:r>
              <a:rPr lang="zh-CN" altLang="zh-CN" dirty="0" smtClean="0"/>
              <a:t>需要</a:t>
            </a:r>
            <a:endParaRPr lang="en-US" altLang="zh-CN" dirty="0" smtClean="0"/>
          </a:p>
          <a:p>
            <a:pPr marL="82296" indent="0">
              <a:lnSpc>
                <a:spcPct val="150000"/>
              </a:lnSpc>
              <a:buNone/>
            </a:pPr>
            <a:r>
              <a:rPr lang="zh-CN" altLang="en-US" dirty="0" smtClean="0"/>
              <a:t>（二）可行</a:t>
            </a:r>
            <a:endParaRPr lang="zh-CN" altLang="zh-CN" dirty="0"/>
          </a:p>
          <a:p>
            <a:pPr marL="82296" indent="0">
              <a:lnSpc>
                <a:spcPct val="150000"/>
              </a:lnSpc>
              <a:buNone/>
            </a:pPr>
            <a:r>
              <a:rPr lang="zh-CN" altLang="en-US" dirty="0" smtClean="0"/>
              <a:t>（三）适当</a:t>
            </a:r>
            <a:endParaRPr lang="en-US" altLang="zh-CN" dirty="0" smtClean="0"/>
          </a:p>
          <a:p>
            <a:pPr marL="82296" indent="0">
              <a:lnSpc>
                <a:spcPct val="150000"/>
              </a:lnSpc>
              <a:buNone/>
            </a:pPr>
            <a:r>
              <a:rPr lang="zh-CN" altLang="en-US" dirty="0" smtClean="0"/>
              <a:t>（四）创新</a:t>
            </a:r>
            <a:endParaRPr lang="en-US" altLang="zh-CN" dirty="0" smtClean="0"/>
          </a:p>
          <a:p>
            <a:pPr marL="82296" indent="0">
              <a:buNone/>
            </a:pPr>
            <a:endParaRPr lang="zh-CN" altLang="en-US" dirty="0"/>
          </a:p>
        </p:txBody>
      </p:sp>
    </p:spTree>
    <p:extLst>
      <p:ext uri="{BB962C8B-B14F-4D97-AF65-F5344CB8AC3E}">
        <p14:creationId xmlns:p14="http://schemas.microsoft.com/office/powerpoint/2010/main" val="305535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82296" indent="0">
              <a:lnSpc>
                <a:spcPct val="150000"/>
              </a:lnSpc>
              <a:buNone/>
            </a:pPr>
            <a:r>
              <a:rPr lang="zh-CN" altLang="zh-CN" dirty="0"/>
              <a:t>三、调研课题的来源</a:t>
            </a:r>
          </a:p>
          <a:p>
            <a:pPr marL="82296" indent="0">
              <a:lnSpc>
                <a:spcPct val="150000"/>
              </a:lnSpc>
              <a:buNone/>
            </a:pPr>
            <a:r>
              <a:rPr lang="en-US" altLang="zh-CN" dirty="0"/>
              <a:t>(</a:t>
            </a:r>
            <a:r>
              <a:rPr lang="zh-CN" altLang="zh-CN" dirty="0"/>
              <a:t>一</a:t>
            </a:r>
            <a:r>
              <a:rPr lang="en-US" altLang="zh-CN" dirty="0"/>
              <a:t>)</a:t>
            </a:r>
            <a:r>
              <a:rPr lang="zh-CN" altLang="zh-CN" dirty="0"/>
              <a:t>农村社会经济发展的实践活动</a:t>
            </a:r>
          </a:p>
          <a:p>
            <a:pPr marL="82296" indent="0">
              <a:lnSpc>
                <a:spcPct val="150000"/>
              </a:lnSpc>
              <a:buNone/>
            </a:pPr>
            <a:r>
              <a:rPr lang="en-US" altLang="zh-CN" dirty="0"/>
              <a:t>(</a:t>
            </a:r>
            <a:r>
              <a:rPr lang="zh-CN" altLang="zh-CN" dirty="0"/>
              <a:t>二</a:t>
            </a:r>
            <a:r>
              <a:rPr lang="en-US" altLang="zh-CN" dirty="0"/>
              <a:t>)</a:t>
            </a:r>
            <a:r>
              <a:rPr lang="zh-CN" altLang="zh-CN" dirty="0"/>
              <a:t>农村社会经济调查研究的文献资料</a:t>
            </a:r>
          </a:p>
          <a:p>
            <a:pPr marL="82296" indent="0">
              <a:lnSpc>
                <a:spcPct val="150000"/>
              </a:lnSpc>
              <a:buNone/>
            </a:pPr>
            <a:r>
              <a:rPr lang="en-US" altLang="zh-CN" dirty="0"/>
              <a:t>(</a:t>
            </a:r>
            <a:r>
              <a:rPr lang="zh-CN" altLang="zh-CN" dirty="0"/>
              <a:t>三</a:t>
            </a:r>
            <a:r>
              <a:rPr lang="en-US" altLang="zh-CN" dirty="0"/>
              <a:t>)</a:t>
            </a:r>
            <a:r>
              <a:rPr lang="zh-CN" altLang="zh-CN" dirty="0"/>
              <a:t>调研人员的知识积累和问题意识</a:t>
            </a:r>
          </a:p>
          <a:p>
            <a:pPr marL="82296" indent="0">
              <a:lnSpc>
                <a:spcPct val="150000"/>
              </a:lnSpc>
              <a:buNone/>
            </a:pPr>
            <a:endParaRPr lang="zh-CN" altLang="en-US" dirty="0"/>
          </a:p>
        </p:txBody>
      </p:sp>
    </p:spTree>
    <p:extLst>
      <p:ext uri="{BB962C8B-B14F-4D97-AF65-F5344CB8AC3E}">
        <p14:creationId xmlns:p14="http://schemas.microsoft.com/office/powerpoint/2010/main" val="2405600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marL="82296" indent="0">
              <a:lnSpc>
                <a:spcPct val="150000"/>
              </a:lnSpc>
              <a:buNone/>
            </a:pPr>
            <a:r>
              <a:rPr lang="zh-CN" altLang="zh-CN" dirty="0"/>
              <a:t>四、调研课题的初步探索</a:t>
            </a:r>
          </a:p>
          <a:p>
            <a:pPr marL="82296" indent="0">
              <a:lnSpc>
                <a:spcPct val="150000"/>
              </a:lnSpc>
              <a:buNone/>
            </a:pPr>
            <a:r>
              <a:rPr lang="en-US" altLang="zh-CN" dirty="0"/>
              <a:t>(</a:t>
            </a:r>
            <a:r>
              <a:rPr lang="zh-CN" altLang="zh-CN" dirty="0"/>
              <a:t>一</a:t>
            </a:r>
            <a:r>
              <a:rPr lang="en-US" altLang="zh-CN" dirty="0"/>
              <a:t>)</a:t>
            </a:r>
            <a:r>
              <a:rPr lang="zh-CN" altLang="zh-CN" dirty="0"/>
              <a:t>课题初步探索的方法</a:t>
            </a:r>
          </a:p>
          <a:p>
            <a:pPr marL="82296" indent="0">
              <a:lnSpc>
                <a:spcPct val="150000"/>
              </a:lnSpc>
              <a:buNone/>
            </a:pPr>
            <a:r>
              <a:rPr lang="zh-CN" altLang="zh-CN" dirty="0" smtClean="0"/>
              <a:t>查阅</a:t>
            </a:r>
            <a:r>
              <a:rPr lang="zh-CN" altLang="zh-CN" dirty="0"/>
              <a:t>文献、咨询访问及实地</a:t>
            </a:r>
            <a:r>
              <a:rPr lang="zh-CN" altLang="zh-CN" dirty="0" smtClean="0"/>
              <a:t>考察</a:t>
            </a:r>
            <a:endParaRPr lang="en-US" altLang="zh-CN" dirty="0" smtClean="0"/>
          </a:p>
          <a:p>
            <a:pPr marL="82296" indent="0">
              <a:lnSpc>
                <a:spcPct val="150000"/>
              </a:lnSpc>
              <a:buNone/>
            </a:pPr>
            <a:r>
              <a:rPr lang="en-US" altLang="zh-CN" dirty="0" smtClean="0"/>
              <a:t>(</a:t>
            </a:r>
            <a:r>
              <a:rPr lang="zh-CN" altLang="zh-CN" dirty="0"/>
              <a:t>二</a:t>
            </a:r>
            <a:r>
              <a:rPr lang="en-US" altLang="zh-CN" dirty="0"/>
              <a:t>)</a:t>
            </a:r>
            <a:r>
              <a:rPr lang="zh-CN" altLang="zh-CN" dirty="0"/>
              <a:t>初步探索的目的</a:t>
            </a:r>
          </a:p>
          <a:p>
            <a:pPr marL="82296" indent="0">
              <a:buNone/>
            </a:pPr>
            <a:endParaRPr lang="zh-CN" altLang="en-US" dirty="0"/>
          </a:p>
        </p:txBody>
      </p:sp>
    </p:spTree>
    <p:extLst>
      <p:ext uri="{BB962C8B-B14F-4D97-AF65-F5344CB8AC3E}">
        <p14:creationId xmlns:p14="http://schemas.microsoft.com/office/powerpoint/2010/main" val="4040084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pPr marL="82296" indent="0">
              <a:lnSpc>
                <a:spcPct val="150000"/>
              </a:lnSpc>
              <a:buNone/>
            </a:pPr>
            <a:r>
              <a:rPr lang="zh-CN" altLang="en-US" dirty="0" smtClean="0"/>
              <a:t>五、</a:t>
            </a:r>
            <a:r>
              <a:rPr lang="zh-CN" altLang="zh-CN" dirty="0" smtClean="0"/>
              <a:t>提出</a:t>
            </a:r>
            <a:r>
              <a:rPr lang="zh-CN" altLang="zh-CN" dirty="0"/>
              <a:t>研究</a:t>
            </a:r>
            <a:r>
              <a:rPr lang="zh-CN" altLang="zh-CN" dirty="0" smtClean="0"/>
              <a:t>假</a:t>
            </a:r>
            <a:r>
              <a:rPr lang="zh-CN" altLang="en-US" dirty="0" smtClean="0"/>
              <a:t>说</a:t>
            </a:r>
            <a:endParaRPr lang="en-US" altLang="zh-CN" dirty="0" smtClean="0"/>
          </a:p>
          <a:p>
            <a:pPr marL="82296" indent="0">
              <a:lnSpc>
                <a:spcPct val="150000"/>
              </a:lnSpc>
              <a:buNone/>
            </a:pPr>
            <a:r>
              <a:rPr lang="zh-CN" altLang="en-US" dirty="0" smtClean="0"/>
              <a:t>（一）</a:t>
            </a:r>
            <a:r>
              <a:rPr lang="zh-CN" altLang="zh-CN" dirty="0" smtClean="0"/>
              <a:t>研究假</a:t>
            </a:r>
            <a:r>
              <a:rPr lang="zh-CN" altLang="en-US" dirty="0" smtClean="0"/>
              <a:t>说</a:t>
            </a:r>
            <a:r>
              <a:rPr lang="zh-CN" altLang="zh-CN" dirty="0" smtClean="0"/>
              <a:t>（</a:t>
            </a:r>
            <a:r>
              <a:rPr lang="en-US" altLang="zh-CN" dirty="0"/>
              <a:t>hypothesis</a:t>
            </a:r>
            <a:r>
              <a:rPr lang="zh-CN" altLang="zh-CN" dirty="0" smtClean="0"/>
              <a:t>）</a:t>
            </a:r>
            <a:endParaRPr lang="en-US" altLang="zh-CN" dirty="0" smtClean="0"/>
          </a:p>
          <a:p>
            <a:pPr marL="82296" indent="0">
              <a:lnSpc>
                <a:spcPct val="150000"/>
              </a:lnSpc>
              <a:buNone/>
            </a:pPr>
            <a:r>
              <a:rPr lang="zh-CN" altLang="zh-CN" dirty="0" smtClean="0"/>
              <a:t>是</a:t>
            </a:r>
            <a:r>
              <a:rPr lang="zh-CN" altLang="zh-CN" dirty="0"/>
              <a:t>研究者思想的呈现，是研究者在已有的科学理论和经验事实基础上，对所研究问题的规律或原因做出的一个或一系列、富有逻辑的推测性论断，是可</a:t>
            </a:r>
            <a:r>
              <a:rPr lang="zh-CN" altLang="zh-CN" dirty="0" smtClean="0"/>
              <a:t>检</a:t>
            </a:r>
            <a:endParaRPr lang="en-US" altLang="zh-CN" dirty="0" smtClean="0"/>
          </a:p>
          <a:p>
            <a:pPr>
              <a:lnSpc>
                <a:spcPct val="150000"/>
              </a:lnSpc>
            </a:pPr>
            <a:r>
              <a:rPr lang="zh-CN" altLang="zh-CN" dirty="0"/>
              <a:t>研究</a:t>
            </a:r>
            <a:r>
              <a:rPr lang="zh-CN" altLang="zh-CN" dirty="0" smtClean="0"/>
              <a:t>假</a:t>
            </a:r>
            <a:r>
              <a:rPr lang="zh-CN" altLang="en-US" dirty="0" smtClean="0"/>
              <a:t>说</a:t>
            </a:r>
            <a:r>
              <a:rPr lang="zh-CN" altLang="zh-CN" dirty="0" smtClean="0"/>
              <a:t>中</a:t>
            </a:r>
            <a:r>
              <a:rPr lang="zh-CN" altLang="zh-CN" dirty="0"/>
              <a:t>的概念必须是具体的，是可观察、可测量、可操作的，因此</a:t>
            </a:r>
            <a:r>
              <a:rPr lang="zh-CN" altLang="zh-CN" dirty="0" smtClean="0"/>
              <a:t>假</a:t>
            </a:r>
            <a:r>
              <a:rPr lang="zh-CN" altLang="en-US" dirty="0" smtClean="0"/>
              <a:t>说</a:t>
            </a:r>
            <a:r>
              <a:rPr lang="zh-CN" altLang="zh-CN" dirty="0" smtClean="0"/>
              <a:t>中</a:t>
            </a:r>
            <a:r>
              <a:rPr lang="zh-CN" altLang="zh-CN" dirty="0"/>
              <a:t>的概念通常被称为</a:t>
            </a:r>
            <a:r>
              <a:rPr lang="zh-CN" altLang="zh-CN" dirty="0" smtClean="0"/>
              <a:t>变量</a:t>
            </a:r>
            <a:r>
              <a:rPr lang="zh-CN" altLang="en-US" dirty="0" smtClean="0"/>
              <a:t>。</a:t>
            </a:r>
            <a:endParaRPr lang="zh-CN" altLang="zh-CN" sz="2400" dirty="0"/>
          </a:p>
        </p:txBody>
      </p:sp>
    </p:spTree>
    <p:extLst>
      <p:ext uri="{BB962C8B-B14F-4D97-AF65-F5344CB8AC3E}">
        <p14:creationId xmlns:p14="http://schemas.microsoft.com/office/powerpoint/2010/main" val="3069307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marL="82296" indent="0">
              <a:lnSpc>
                <a:spcPct val="160000"/>
              </a:lnSpc>
              <a:buNone/>
            </a:pPr>
            <a:r>
              <a:rPr lang="zh-CN" altLang="en-US" dirty="0" smtClean="0"/>
              <a:t>（二）研究假说的表述形式</a:t>
            </a:r>
            <a:endParaRPr lang="en-US" altLang="zh-CN" dirty="0" smtClean="0"/>
          </a:p>
          <a:p>
            <a:pPr marL="82296" indent="0">
              <a:lnSpc>
                <a:spcPct val="160000"/>
              </a:lnSpc>
              <a:buNone/>
            </a:pPr>
            <a:r>
              <a:rPr lang="en-US" altLang="zh-CN" dirty="0" smtClean="0"/>
              <a:t>1.</a:t>
            </a:r>
            <a:r>
              <a:rPr lang="zh-CN" altLang="zh-CN" dirty="0"/>
              <a:t>依据变量间关系的表述</a:t>
            </a:r>
            <a:r>
              <a:rPr lang="zh-CN" altLang="zh-CN" dirty="0" smtClean="0"/>
              <a:t>方式</a:t>
            </a:r>
            <a:r>
              <a:rPr lang="zh-CN" altLang="en-US" dirty="0" smtClean="0"/>
              <a:t>，</a:t>
            </a:r>
            <a:endParaRPr lang="en-US" altLang="zh-CN" dirty="0" smtClean="0"/>
          </a:p>
          <a:p>
            <a:pPr marL="82296" indent="0">
              <a:lnSpc>
                <a:spcPct val="160000"/>
              </a:lnSpc>
              <a:buNone/>
            </a:pPr>
            <a:r>
              <a:rPr lang="zh-CN" altLang="en-US" dirty="0" smtClean="0"/>
              <a:t>（</a:t>
            </a:r>
            <a:r>
              <a:rPr lang="en-US" altLang="zh-CN" dirty="0" smtClean="0"/>
              <a:t>1</a:t>
            </a:r>
            <a:r>
              <a:rPr lang="zh-CN" altLang="en-US" dirty="0" smtClean="0"/>
              <a:t>）</a:t>
            </a:r>
            <a:r>
              <a:rPr lang="zh-CN" altLang="zh-CN" dirty="0" smtClean="0"/>
              <a:t>条件式陈述</a:t>
            </a:r>
            <a:endParaRPr lang="en-US" altLang="zh-CN" dirty="0"/>
          </a:p>
          <a:p>
            <a:pPr marL="82296" indent="0">
              <a:lnSpc>
                <a:spcPct val="160000"/>
              </a:lnSpc>
              <a:buNone/>
            </a:pPr>
            <a:r>
              <a:rPr lang="zh-CN" altLang="en-US" dirty="0" smtClean="0"/>
              <a:t>（</a:t>
            </a:r>
            <a:r>
              <a:rPr lang="en-US" altLang="zh-CN" dirty="0" smtClean="0"/>
              <a:t>2</a:t>
            </a:r>
            <a:r>
              <a:rPr lang="zh-CN" altLang="en-US" dirty="0" smtClean="0"/>
              <a:t>）</a:t>
            </a:r>
            <a:r>
              <a:rPr lang="zh-CN" altLang="zh-CN" dirty="0" smtClean="0"/>
              <a:t>差异</a:t>
            </a:r>
            <a:r>
              <a:rPr lang="zh-CN" altLang="zh-CN" dirty="0"/>
              <a:t>式</a:t>
            </a:r>
            <a:r>
              <a:rPr lang="zh-CN" altLang="zh-CN" dirty="0" smtClean="0"/>
              <a:t>陈述</a:t>
            </a:r>
            <a:endParaRPr lang="zh-CN" altLang="zh-CN" dirty="0"/>
          </a:p>
          <a:p>
            <a:pPr marL="82296" indent="0">
              <a:lnSpc>
                <a:spcPct val="160000"/>
              </a:lnSpc>
              <a:buNone/>
            </a:pPr>
            <a:r>
              <a:rPr lang="zh-CN" altLang="en-US" dirty="0" smtClean="0"/>
              <a:t>（</a:t>
            </a:r>
            <a:r>
              <a:rPr lang="en-US" altLang="zh-CN" dirty="0" smtClean="0"/>
              <a:t>3</a:t>
            </a:r>
            <a:r>
              <a:rPr lang="zh-CN" altLang="en-US" dirty="0" smtClean="0"/>
              <a:t>）</a:t>
            </a:r>
            <a:r>
              <a:rPr lang="zh-CN" altLang="zh-CN" dirty="0" smtClean="0"/>
              <a:t>函数</a:t>
            </a:r>
            <a:r>
              <a:rPr lang="zh-CN" altLang="zh-CN" dirty="0"/>
              <a:t>式</a:t>
            </a:r>
            <a:r>
              <a:rPr lang="zh-CN" altLang="zh-CN" dirty="0" smtClean="0"/>
              <a:t>陈述</a:t>
            </a:r>
            <a:endParaRPr lang="en-US" altLang="zh-CN" dirty="0" smtClean="0"/>
          </a:p>
        </p:txBody>
      </p:sp>
    </p:spTree>
    <p:extLst>
      <p:ext uri="{BB962C8B-B14F-4D97-AF65-F5344CB8AC3E}">
        <p14:creationId xmlns:p14="http://schemas.microsoft.com/office/powerpoint/2010/main" val="23090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主题1">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主题1" id="{BC862424-01F8-436E-A779-6CECDEF4CFD4}" vid="{AF082080-CC1C-4631-9FA4-E453DF817A45}"/>
    </a:ext>
  </a:extLst>
</a:theme>
</file>

<file path=docProps/app.xml><?xml version="1.0" encoding="utf-8"?>
<Properties xmlns="http://schemas.openxmlformats.org/officeDocument/2006/extended-properties" xmlns:vt="http://schemas.openxmlformats.org/officeDocument/2006/docPropsVTypes">
  <Template>主题1</Template>
  <TotalTime>125</TotalTime>
  <Words>532</Words>
  <Application>Microsoft Office PowerPoint</Application>
  <PresentationFormat>宽屏</PresentationFormat>
  <Paragraphs>62</Paragraphs>
  <Slides>14</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14</vt:i4>
      </vt:variant>
    </vt:vector>
  </HeadingPairs>
  <TitlesOfParts>
    <vt:vector size="19" baseType="lpstr">
      <vt:lpstr>Gill Sans MT</vt:lpstr>
      <vt:lpstr>华文中宋</vt:lpstr>
      <vt:lpstr>Verdana</vt:lpstr>
      <vt:lpstr>Wingdings 2</vt:lpstr>
      <vt:lpstr>主题1</vt:lpstr>
      <vt:lpstr>第2章 农村社会经济调查程序</vt:lpstr>
      <vt:lpstr>第一节 调查研究的基本程序</vt:lpstr>
      <vt:lpstr>第二节 确定研究主题和问题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调研方案的设计</vt:lpstr>
      <vt:lpstr>PowerPoint 演示文稿</vt:lpstr>
      <vt:lpstr>第四节　调查研究的任务</vt:lpstr>
      <vt:lpstr>思考练习</vt:lpstr>
    </vt:vector>
  </TitlesOfParts>
  <Company>RUC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农村社会经济调查程序</dc:title>
  <dc:creator>YARONG LU</dc:creator>
  <cp:lastModifiedBy>YARONG LU</cp:lastModifiedBy>
  <cp:revision>10</cp:revision>
  <dcterms:created xsi:type="dcterms:W3CDTF">2019-02-19T12:46:42Z</dcterms:created>
  <dcterms:modified xsi:type="dcterms:W3CDTF">2019-02-20T14:47:27Z</dcterms:modified>
</cp:coreProperties>
</file>