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4" autoAdjust="0"/>
    <p:restoredTop sz="94660"/>
  </p:normalViewPr>
  <p:slideViewPr>
    <p:cSldViewPr snapToGrid="0">
      <p:cViewPr varScale="1">
        <p:scale>
          <a:sx n="49" d="100"/>
          <a:sy n="49" d="100"/>
        </p:scale>
        <p:origin x="66" y="15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FA02A-C2ED-4280-8D4C-3F5DD3D0B1E3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229C3-5550-464B-BF51-EA9B7472F6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3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dirty="0" smtClean="0"/>
              <a:t>单击以编辑母版副标题样式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94CA-6A37-439C-83D6-0C98A435189B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398041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A89D-0DB9-40F9-AD77-B8545A6AD33B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560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D4BF-1595-4666-9A3C-9E7BD39ED918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772980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82296" indent="0">
              <a:lnSpc>
                <a:spcPct val="150000"/>
              </a:lnSpc>
              <a:buNone/>
              <a:defRPr sz="2400"/>
            </a:lvl1pPr>
            <a:lvl2pPr marL="402336" indent="0">
              <a:lnSpc>
                <a:spcPct val="150000"/>
              </a:lnSpc>
              <a:buNone/>
              <a:defRPr sz="2400"/>
            </a:lvl2pPr>
            <a:lvl3pPr marL="658368" indent="0">
              <a:lnSpc>
                <a:spcPct val="150000"/>
              </a:lnSpc>
              <a:buNone/>
              <a:defRPr sz="2400"/>
            </a:lvl3pPr>
            <a:lvl4pPr marL="923544" indent="0">
              <a:lnSpc>
                <a:spcPct val="150000"/>
              </a:lnSpc>
              <a:buNone/>
              <a:defRPr sz="2400"/>
            </a:lvl4pPr>
            <a:lvl5pPr marL="1115568" indent="0">
              <a:lnSpc>
                <a:spcPct val="150000"/>
              </a:lnSpc>
              <a:buNone/>
              <a:defRPr sz="2400"/>
            </a:lvl5pPr>
          </a:lstStyle>
          <a:p>
            <a:pPr lvl="0" eaLnBrk="1" latinLnBrk="0" hangingPunct="1"/>
            <a:r>
              <a:rPr lang="zh-CN" altLang="en-US" dirty="0" smtClean="0"/>
              <a:t>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24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794F-AB0D-41A4-85E6-F7BB0A9C960A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6447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DDEAC-1771-4EA6-8AAC-D4951998F706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0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F9C6-84AD-464B-8174-451413D27830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2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14C9-2B44-45D3-BEDC-3E58B1D0C67E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52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F023F-6316-46EF-9D9D-7FD188B56D1A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67659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61DDC-E73D-47FF-A3F3-3AC97D362200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5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EC7B-E9AD-413F-83EC-5253FA277BCE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031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同心圆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矩形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0ADD4BF-1595-4666-9A3C-9E7BD39ED918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61075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>
                <a:effectLst/>
              </a:rPr>
              <a:t>第</a:t>
            </a:r>
            <a:r>
              <a:rPr lang="en-US" altLang="zh-CN" dirty="0" smtClean="0">
                <a:effectLst/>
              </a:rPr>
              <a:t>13</a:t>
            </a:r>
            <a:r>
              <a:rPr lang="zh-CN" altLang="zh-CN" dirty="0" smtClean="0">
                <a:effectLst/>
              </a:rPr>
              <a:t>章</a:t>
            </a:r>
            <a:r>
              <a:rPr lang="en-US" altLang="zh-CN" dirty="0" smtClean="0">
                <a:effectLst/>
              </a:rPr>
              <a:t>  </a:t>
            </a:r>
            <a:r>
              <a:rPr lang="zh-CN" altLang="en-US" dirty="0" smtClean="0">
                <a:effectLst/>
              </a:rPr>
              <a:t>调查资料的整理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0080" y="2200274"/>
            <a:ext cx="9875520" cy="3529013"/>
          </a:xfrm>
        </p:spPr>
        <p:txBody>
          <a:bodyPr/>
          <a:lstStyle/>
          <a:p>
            <a:r>
              <a:rPr lang="zh-CN" altLang="zh-CN" dirty="0"/>
              <a:t>第一节　整理资料的一般原则</a:t>
            </a:r>
          </a:p>
          <a:p>
            <a:pPr>
              <a:lnSpc>
                <a:spcPct val="150000"/>
              </a:lnSpc>
            </a:pPr>
            <a:r>
              <a:rPr lang="zh-CN" altLang="zh-CN" dirty="0" smtClean="0">
                <a:latin typeface="+mn-ea"/>
              </a:rPr>
              <a:t>第二</a:t>
            </a:r>
            <a:r>
              <a:rPr lang="zh-CN" altLang="zh-CN" dirty="0">
                <a:latin typeface="+mn-ea"/>
              </a:rPr>
              <a:t>节　</a:t>
            </a:r>
            <a:r>
              <a:rPr lang="zh-CN" altLang="en-US" dirty="0" smtClean="0">
                <a:latin typeface="+mn-ea"/>
              </a:rPr>
              <a:t>文字资料的整理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</a:rPr>
              <a:t>第三</a:t>
            </a:r>
            <a:r>
              <a:rPr lang="zh-CN" altLang="en-US" dirty="0" smtClean="0">
                <a:latin typeface="+mn-ea"/>
              </a:rPr>
              <a:t>节   数字资料的整理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+mn-ea"/>
              </a:rPr>
              <a:t>思考练习</a:t>
            </a:r>
            <a:endParaRPr lang="en-US" altLang="zh-CN" dirty="0" smtClean="0">
              <a:latin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EDC9-2E16-4F31-AAAA-9DDAC301F16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24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思考练习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利用“国研网统计数据库”或《中国农村统计年鉴》（</a:t>
            </a:r>
            <a:r>
              <a:rPr lang="en-US" altLang="zh-CN" dirty="0"/>
              <a:t>2016</a:t>
            </a:r>
            <a:r>
              <a:rPr lang="zh-CN" altLang="zh-CN" dirty="0"/>
              <a:t>年），收集</a:t>
            </a:r>
            <a:r>
              <a:rPr lang="en-US" altLang="zh-CN" dirty="0"/>
              <a:t>1978~2015</a:t>
            </a:r>
            <a:r>
              <a:rPr lang="zh-CN" altLang="zh-CN" dirty="0"/>
              <a:t>年中国农村居民人均纯收入资料；根据资料绘制</a:t>
            </a:r>
            <a:r>
              <a:rPr lang="en-US" altLang="zh-CN" dirty="0"/>
              <a:t>1978~2015</a:t>
            </a:r>
            <a:r>
              <a:rPr lang="zh-CN" altLang="zh-CN" dirty="0"/>
              <a:t>年中国农村居民人均纯收入变化的折线图。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16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整理资料是深入进行研究工作的基础</a:t>
            </a:r>
            <a:r>
              <a:rPr lang="en-US" altLang="zh-CN" dirty="0"/>
              <a:t>,</a:t>
            </a:r>
            <a:r>
              <a:rPr lang="zh-CN" altLang="zh-CN" dirty="0"/>
              <a:t>是调查活动结束、研究工作开始的中间阶段。社会经济调查能否出成果以及成果质量的高低</a:t>
            </a:r>
            <a:r>
              <a:rPr lang="en-US" altLang="zh-CN" dirty="0"/>
              <a:t>,</a:t>
            </a:r>
            <a:r>
              <a:rPr lang="zh-CN" altLang="zh-CN" dirty="0"/>
              <a:t>在很大程度上取决于调查资料整理的质量。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0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第一节　整理资料的一般原则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9844" y="1417638"/>
            <a:ext cx="9997440" cy="519747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zh-CN" altLang="zh-CN" dirty="0"/>
              <a:t>调查资料的整理，是根据调查研究的目的</a:t>
            </a:r>
            <a:r>
              <a:rPr lang="en-US" altLang="zh-CN" dirty="0"/>
              <a:t>,</a:t>
            </a:r>
            <a:r>
              <a:rPr lang="zh-CN" altLang="zh-CN" dirty="0"/>
              <a:t>运用科学的方法</a:t>
            </a:r>
            <a:r>
              <a:rPr lang="en-US" altLang="zh-CN" dirty="0"/>
              <a:t>,</a:t>
            </a:r>
            <a:r>
              <a:rPr lang="zh-CN" altLang="zh-CN" dirty="0"/>
              <a:t>对调查所获得的资料进行检验、分类、汇总等初步加工</a:t>
            </a:r>
            <a:r>
              <a:rPr lang="en-US" altLang="zh-CN" dirty="0"/>
              <a:t>,</a:t>
            </a:r>
            <a:r>
              <a:rPr lang="zh-CN" altLang="zh-CN" dirty="0"/>
              <a:t>使之系统化和条理化</a:t>
            </a:r>
            <a:r>
              <a:rPr lang="en-US" altLang="zh-CN" dirty="0"/>
              <a:t>,</a:t>
            </a:r>
            <a:r>
              <a:rPr lang="zh-CN" altLang="zh-CN" dirty="0"/>
              <a:t>为进一步深入分析资料提供条件的工作</a:t>
            </a:r>
            <a:r>
              <a:rPr lang="zh-CN" altLang="zh-CN" dirty="0" smtClean="0"/>
              <a:t>。资料</a:t>
            </a:r>
            <a:r>
              <a:rPr lang="zh-CN" altLang="zh-CN" dirty="0"/>
              <a:t>整理是资料分析的前提</a:t>
            </a:r>
            <a:r>
              <a:rPr lang="zh-CN" altLang="zh-CN" dirty="0" smtClean="0"/>
              <a:t>。调查</a:t>
            </a:r>
            <a:r>
              <a:rPr lang="zh-CN" altLang="zh-CN" dirty="0"/>
              <a:t>资料的整理通常要遵循真实、标准、完整、简明、新颖的原则。</a:t>
            </a:r>
          </a:p>
          <a:p>
            <a:pPr>
              <a:lnSpc>
                <a:spcPct val="170000"/>
              </a:lnSpc>
            </a:pPr>
            <a:r>
              <a:rPr lang="zh-CN" altLang="zh-CN" dirty="0"/>
              <a:t>一、</a:t>
            </a:r>
            <a:r>
              <a:rPr lang="zh-CN" altLang="zh-CN" dirty="0" smtClean="0"/>
              <a:t>真实</a:t>
            </a:r>
            <a:endParaRPr lang="en-US" altLang="zh-CN" dirty="0" smtClean="0"/>
          </a:p>
          <a:p>
            <a:pPr>
              <a:lnSpc>
                <a:spcPct val="170000"/>
              </a:lnSpc>
            </a:pPr>
            <a:r>
              <a:rPr lang="zh-CN" altLang="zh-CN" dirty="0"/>
              <a:t>二、</a:t>
            </a:r>
            <a:r>
              <a:rPr lang="zh-CN" altLang="zh-CN" dirty="0" smtClean="0"/>
              <a:t>标准</a:t>
            </a:r>
            <a:endParaRPr lang="en-US" altLang="zh-CN" dirty="0" smtClean="0"/>
          </a:p>
          <a:p>
            <a:pPr>
              <a:lnSpc>
                <a:spcPct val="170000"/>
              </a:lnSpc>
            </a:pPr>
            <a:r>
              <a:rPr lang="zh-CN" altLang="zh-CN" dirty="0"/>
              <a:t>三、</a:t>
            </a:r>
            <a:r>
              <a:rPr lang="zh-CN" altLang="zh-CN" dirty="0" smtClean="0"/>
              <a:t>完整</a:t>
            </a:r>
            <a:endParaRPr lang="en-US" altLang="zh-CN" dirty="0" smtClean="0"/>
          </a:p>
          <a:p>
            <a:r>
              <a:rPr lang="zh-CN" altLang="zh-CN" dirty="0"/>
              <a:t>四、简明</a:t>
            </a:r>
          </a:p>
          <a:p>
            <a:r>
              <a:rPr lang="zh-CN" altLang="zh-CN" dirty="0" smtClean="0"/>
              <a:t>五</a:t>
            </a:r>
            <a:r>
              <a:rPr lang="zh-CN" altLang="zh-CN" dirty="0"/>
              <a:t>、新颖</a:t>
            </a:r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endParaRPr lang="zh-CN" altLang="zh-CN" dirty="0"/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8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第二节　文字资料的</a:t>
            </a:r>
            <a:r>
              <a:rPr lang="zh-CN" altLang="zh-CN" dirty="0" smtClean="0">
                <a:effectLst/>
              </a:rPr>
              <a:t>整理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85557" y="1341438"/>
            <a:ext cx="9997440" cy="5040312"/>
          </a:xfrm>
        </p:spPr>
        <p:txBody>
          <a:bodyPr>
            <a:normAutofit/>
          </a:bodyPr>
          <a:lstStyle/>
          <a:p>
            <a:r>
              <a:rPr lang="zh-CN" altLang="zh-CN" dirty="0"/>
              <a:t>资料整理一般要通过资料审查、资料分类或分组、资料汇总、设计图表以及资料打印等程序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 smtClean="0"/>
              <a:t>在</a:t>
            </a:r>
            <a:r>
              <a:rPr lang="zh-CN" altLang="zh-CN" dirty="0"/>
              <a:t>农村社会经济调查中</a:t>
            </a:r>
            <a:r>
              <a:rPr lang="en-US" altLang="zh-CN" dirty="0"/>
              <a:t>,</a:t>
            </a:r>
            <a:r>
              <a:rPr lang="zh-CN" altLang="zh-CN" dirty="0"/>
              <a:t>所获得的文字资料主要包括文献调查的材料、观察记录、访问记录等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整理文献资料的一般程序是</a:t>
            </a:r>
            <a:r>
              <a:rPr lang="en-US" altLang="zh-CN" dirty="0"/>
              <a:t>:</a:t>
            </a:r>
            <a:r>
              <a:rPr lang="zh-CN" altLang="zh-CN" dirty="0"/>
              <a:t>资料审查、分类和汇编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5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dirty="0">
                <a:latin typeface="+mn-ea"/>
              </a:rPr>
              <a:t>一、资料审查</a:t>
            </a:r>
          </a:p>
          <a:p>
            <a:r>
              <a:rPr lang="zh-CN" altLang="zh-CN" dirty="0">
                <a:latin typeface="+mn-ea"/>
              </a:rPr>
              <a:t>审查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zh-CN" dirty="0">
                <a:latin typeface="+mn-ea"/>
              </a:rPr>
              <a:t>是指在整理调查资料之前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zh-CN" dirty="0">
                <a:latin typeface="+mn-ea"/>
              </a:rPr>
              <a:t>对文字资料是否准确、是否齐备进行考察</a:t>
            </a:r>
            <a:r>
              <a:rPr lang="zh-CN" altLang="zh-CN" dirty="0" smtClean="0">
                <a:latin typeface="+mn-ea"/>
              </a:rPr>
              <a:t>。</a:t>
            </a:r>
            <a:endParaRPr lang="en-US" altLang="zh-CN" dirty="0" smtClean="0">
              <a:latin typeface="+mn-ea"/>
            </a:endParaRPr>
          </a:p>
          <a:p>
            <a:r>
              <a:rPr lang="en-US" altLang="zh-CN" dirty="0">
                <a:latin typeface="+mn-ea"/>
              </a:rPr>
              <a:t>(</a:t>
            </a:r>
            <a:r>
              <a:rPr lang="zh-CN" altLang="zh-CN" dirty="0">
                <a:latin typeface="+mn-ea"/>
              </a:rPr>
              <a:t>一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zh-CN" dirty="0">
                <a:latin typeface="+mn-ea"/>
              </a:rPr>
              <a:t>对一手资料的审查</a:t>
            </a:r>
          </a:p>
          <a:p>
            <a:r>
              <a:rPr lang="en-US" altLang="zh-CN" dirty="0">
                <a:latin typeface="+mn-ea"/>
              </a:rPr>
              <a:t>(</a:t>
            </a:r>
            <a:r>
              <a:rPr lang="zh-CN" altLang="zh-CN" dirty="0">
                <a:latin typeface="+mn-ea"/>
              </a:rPr>
              <a:t>二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zh-CN" dirty="0">
                <a:latin typeface="+mn-ea"/>
              </a:rPr>
              <a:t>对二手资料的</a:t>
            </a:r>
            <a:r>
              <a:rPr lang="zh-CN" altLang="zh-CN" dirty="0" smtClean="0">
                <a:latin typeface="+mn-ea"/>
              </a:rPr>
              <a:t>审查</a:t>
            </a:r>
            <a:endParaRPr lang="en-US" altLang="zh-CN" dirty="0" smtClean="0">
              <a:latin typeface="+mn-ea"/>
            </a:endParaRPr>
          </a:p>
          <a:p>
            <a:r>
              <a:rPr lang="zh-CN" altLang="zh-CN" dirty="0"/>
              <a:t>二、资料</a:t>
            </a:r>
            <a:r>
              <a:rPr lang="zh-CN" altLang="zh-CN" dirty="0" smtClean="0"/>
              <a:t>分类</a:t>
            </a:r>
            <a:endParaRPr lang="en-US" altLang="zh-CN" dirty="0" smtClean="0"/>
          </a:p>
          <a:p>
            <a:r>
              <a:rPr lang="zh-CN" altLang="zh-CN" dirty="0"/>
              <a:t>文字资料的分类</a:t>
            </a:r>
            <a:r>
              <a:rPr lang="en-US" altLang="zh-CN" dirty="0"/>
              <a:t>,</a:t>
            </a:r>
            <a:r>
              <a:rPr lang="zh-CN" altLang="zh-CN" dirty="0"/>
              <a:t>是根据文字资料的性质、内容或特征</a:t>
            </a:r>
            <a:r>
              <a:rPr lang="en-US" altLang="zh-CN" dirty="0"/>
              <a:t>,</a:t>
            </a:r>
            <a:r>
              <a:rPr lang="zh-CN" altLang="zh-CN" dirty="0"/>
              <a:t>将相同或相近的资料合为一类</a:t>
            </a:r>
            <a:r>
              <a:rPr lang="en-US" altLang="zh-CN" dirty="0"/>
              <a:t>,</a:t>
            </a:r>
            <a:r>
              <a:rPr lang="zh-CN" altLang="zh-CN" dirty="0"/>
              <a:t>从而将纷繁复杂的资料进行区分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文字资料的分类应遵循两条原则</a:t>
            </a:r>
            <a:r>
              <a:rPr lang="en-US" altLang="zh-CN" dirty="0"/>
              <a:t>,</a:t>
            </a:r>
            <a:r>
              <a:rPr lang="zh-CN" altLang="zh-CN" dirty="0"/>
              <a:t>即互斥性原则和完备性原则。</a:t>
            </a:r>
          </a:p>
          <a:p>
            <a:endParaRPr lang="zh-CN" altLang="zh-CN" dirty="0">
              <a:latin typeface="+mn-ea"/>
            </a:endParaRPr>
          </a:p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5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第三节　数字资料的</a:t>
            </a:r>
            <a:r>
              <a:rPr lang="zh-CN" altLang="zh-CN" dirty="0" smtClean="0">
                <a:effectLst/>
              </a:rPr>
              <a:t>整理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dirty="0"/>
              <a:t>一、数字检验</a:t>
            </a:r>
          </a:p>
          <a:p>
            <a:r>
              <a:rPr lang="zh-CN" altLang="zh-CN" dirty="0"/>
              <a:t>数字检验的目的是检查、验证各种数字资料是否完整和准确</a:t>
            </a:r>
            <a:r>
              <a:rPr lang="zh-CN" altLang="zh-CN" dirty="0" smtClean="0"/>
              <a:t>。三</a:t>
            </a:r>
            <a:r>
              <a:rPr lang="zh-CN" altLang="zh-CN" dirty="0"/>
              <a:t>种方法来检验数字资料的</a:t>
            </a:r>
            <a:r>
              <a:rPr lang="zh-CN" altLang="zh-CN" dirty="0" smtClean="0"/>
              <a:t>准确性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（一）</a:t>
            </a:r>
            <a:r>
              <a:rPr lang="zh-CN" altLang="zh-CN" dirty="0" smtClean="0"/>
              <a:t>经验判断</a:t>
            </a:r>
            <a:endParaRPr lang="en-US" altLang="zh-CN" dirty="0" smtClean="0"/>
          </a:p>
          <a:p>
            <a:r>
              <a:rPr lang="zh-CN" altLang="zh-CN" dirty="0" smtClean="0"/>
              <a:t>根据</a:t>
            </a:r>
            <a:r>
              <a:rPr lang="zh-CN" altLang="zh-CN" dirty="0"/>
              <a:t>已经存在的事实或已有的经验</a:t>
            </a:r>
            <a:r>
              <a:rPr lang="en-US" altLang="zh-CN" dirty="0"/>
              <a:t>,</a:t>
            </a:r>
            <a:r>
              <a:rPr lang="zh-CN" altLang="zh-CN" dirty="0"/>
              <a:t>来判断数字资料是否真实和正确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（二）</a:t>
            </a:r>
            <a:r>
              <a:rPr lang="zh-CN" altLang="zh-CN" dirty="0" smtClean="0"/>
              <a:t>逻辑检验</a:t>
            </a:r>
            <a:endParaRPr lang="en-US" altLang="zh-CN" dirty="0" smtClean="0"/>
          </a:p>
          <a:p>
            <a:r>
              <a:rPr lang="zh-CN" altLang="zh-CN" dirty="0" smtClean="0"/>
              <a:t>根据</a:t>
            </a:r>
            <a:r>
              <a:rPr lang="zh-CN" altLang="zh-CN" dirty="0"/>
              <a:t>数字资料之间的逻辑关系</a:t>
            </a:r>
            <a:r>
              <a:rPr lang="en-US" altLang="zh-CN" dirty="0"/>
              <a:t>,</a:t>
            </a:r>
            <a:r>
              <a:rPr lang="zh-CN" altLang="zh-CN" dirty="0"/>
              <a:t>来判断其是否准确和符合实际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（三）</a:t>
            </a:r>
            <a:r>
              <a:rPr lang="zh-CN" altLang="zh-CN" dirty="0" smtClean="0"/>
              <a:t>计算审核</a:t>
            </a:r>
            <a:endParaRPr lang="en-US" altLang="zh-CN" dirty="0"/>
          </a:p>
          <a:p>
            <a:r>
              <a:rPr lang="zh-CN" altLang="zh-CN" dirty="0" smtClean="0"/>
              <a:t>通过</a:t>
            </a:r>
            <a:r>
              <a:rPr lang="zh-CN" altLang="zh-CN" dirty="0"/>
              <a:t>运算来审核各项数字是否有差错。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2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二、统计分组</a:t>
            </a:r>
          </a:p>
          <a:p>
            <a:r>
              <a:rPr lang="zh-CN" altLang="zh-CN" dirty="0"/>
              <a:t>统计分组</a:t>
            </a:r>
            <a:r>
              <a:rPr lang="en-US" altLang="zh-CN" dirty="0"/>
              <a:t>,</a:t>
            </a:r>
            <a:r>
              <a:rPr lang="zh-CN" altLang="zh-CN" dirty="0"/>
              <a:t>是指按照一定的标志</a:t>
            </a:r>
            <a:r>
              <a:rPr lang="en-US" altLang="zh-CN" dirty="0"/>
              <a:t>,</a:t>
            </a:r>
            <a:r>
              <a:rPr lang="zh-CN" altLang="zh-CN" dirty="0"/>
              <a:t>把调查的数字资料划分为不同的组成部分</a:t>
            </a:r>
            <a:r>
              <a:rPr lang="en-US" altLang="zh-CN" dirty="0"/>
              <a:t>,</a:t>
            </a:r>
            <a:r>
              <a:rPr lang="zh-CN" altLang="zh-CN" dirty="0"/>
              <a:t>目的是了解各组现象或事物的数量特征及其构成比例等。对数字资料进行分组的一般步骤是选择分组标志、确定分组界限、汇总编制数字分配数列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选择分组</a:t>
            </a:r>
            <a:r>
              <a:rPr lang="zh-CN" altLang="zh-CN" dirty="0" smtClean="0"/>
              <a:t>标志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确定分组</a:t>
            </a:r>
            <a:r>
              <a:rPr lang="zh-CN" altLang="zh-CN" dirty="0" smtClean="0"/>
              <a:t>界限</a:t>
            </a:r>
            <a:endParaRPr lang="zh-CN" altLang="zh-CN" dirty="0"/>
          </a:p>
          <a:p>
            <a:endParaRPr lang="zh-CN" altLang="zh-CN" dirty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40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三、统计汇总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手工汇总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电子汇总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汇总结果展示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7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4144" y="243056"/>
            <a:ext cx="9997440" cy="6062494"/>
          </a:xfrm>
        </p:spPr>
        <p:txBody>
          <a:bodyPr>
            <a:normAutofit/>
          </a:bodyPr>
          <a:lstStyle/>
          <a:p>
            <a:r>
              <a:rPr lang="zh-CN" altLang="zh-CN" dirty="0"/>
              <a:t>四、制作</a:t>
            </a:r>
            <a:r>
              <a:rPr lang="zh-CN" altLang="zh-CN" dirty="0" smtClean="0"/>
              <a:t>统计图表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表格</a:t>
            </a:r>
          </a:p>
          <a:p>
            <a:r>
              <a:rPr lang="zh-CN" altLang="zh-CN" dirty="0"/>
              <a:t>表格是以行和列的形式建立的资料的排列</a:t>
            </a:r>
            <a:r>
              <a:rPr lang="en-US" altLang="zh-CN" dirty="0"/>
              <a:t>,</a:t>
            </a:r>
            <a:r>
              <a:rPr lang="zh-CN" altLang="zh-CN" dirty="0"/>
              <a:t>它具有直观、简洁、系统的特点</a:t>
            </a:r>
            <a:r>
              <a:rPr lang="en-US" altLang="zh-CN" dirty="0"/>
              <a:t>,</a:t>
            </a:r>
            <a:r>
              <a:rPr lang="zh-CN" altLang="zh-CN" dirty="0"/>
              <a:t>是整理和表达资料内容的重要工具。</a:t>
            </a:r>
            <a:endParaRPr lang="en-US" altLang="zh-CN" dirty="0" smtClean="0"/>
          </a:p>
          <a:p>
            <a:r>
              <a:rPr lang="zh-CN" altLang="zh-CN" dirty="0" smtClean="0"/>
              <a:t>表格</a:t>
            </a:r>
            <a:r>
              <a:rPr lang="zh-CN" altLang="zh-CN" dirty="0"/>
              <a:t>的结构一般由表题、表头、列题、行题、数字或文字、表注等基本要素构成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图的一般格式和运用</a:t>
            </a:r>
          </a:p>
          <a:p>
            <a:r>
              <a:rPr lang="zh-CN" altLang="zh-CN" dirty="0"/>
              <a:t>图是由点、线、面、角度或立体等形状组合起来</a:t>
            </a:r>
            <a:r>
              <a:rPr lang="en-US" altLang="zh-CN" dirty="0"/>
              <a:t>,</a:t>
            </a:r>
            <a:r>
              <a:rPr lang="zh-CN" altLang="zh-CN" dirty="0"/>
              <a:t>它具有形象生动、活泼、概括、直观等特点。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9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题1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BC862424-01F8-436E-A779-6CECDEF4CFD4}" vid="{AF082080-CC1C-4631-9FA4-E453DF817A4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261</TotalTime>
  <Words>656</Words>
  <Application>Microsoft Office PowerPoint</Application>
  <PresentationFormat>宽屏</PresentationFormat>
  <Paragraphs>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Gill Sans MT</vt:lpstr>
      <vt:lpstr>等线</vt:lpstr>
      <vt:lpstr>华文中宋</vt:lpstr>
      <vt:lpstr>Arial</vt:lpstr>
      <vt:lpstr>Verdana</vt:lpstr>
      <vt:lpstr>Wingdings 2</vt:lpstr>
      <vt:lpstr>主题1</vt:lpstr>
      <vt:lpstr>第13章  调查资料的整理</vt:lpstr>
      <vt:lpstr>PowerPoint 演示文稿</vt:lpstr>
      <vt:lpstr>第一节　整理资料的一般原则</vt:lpstr>
      <vt:lpstr>第二节　文字资料的整理</vt:lpstr>
      <vt:lpstr>PowerPoint 演示文稿</vt:lpstr>
      <vt:lpstr>第三节　数字资料的整理</vt:lpstr>
      <vt:lpstr>PowerPoint 演示文稿</vt:lpstr>
      <vt:lpstr>PowerPoint 演示文稿</vt:lpstr>
      <vt:lpstr>PowerPoint 演示文稿</vt:lpstr>
      <vt:lpstr>思考练习</vt:lpstr>
    </vt:vector>
  </TitlesOfParts>
  <Company>RUC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第九章  实地观察法 </dc:title>
  <dc:creator>YARONG LU</dc:creator>
  <cp:lastModifiedBy>YARONG LU</cp:lastModifiedBy>
  <cp:revision>20</cp:revision>
  <dcterms:created xsi:type="dcterms:W3CDTF">2019-02-21T08:03:04Z</dcterms:created>
  <dcterms:modified xsi:type="dcterms:W3CDTF">2019-02-21T12:24:39Z</dcterms:modified>
</cp:coreProperties>
</file>