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56" r:id="rId2"/>
    <p:sldId id="257" r:id="rId3"/>
    <p:sldId id="258" r:id="rId4"/>
    <p:sldId id="259" r:id="rId5"/>
    <p:sldId id="260" r:id="rId6"/>
    <p:sldId id="261" r:id="rId7"/>
    <p:sldId id="262" r:id="rId8"/>
    <p:sldId id="263" r:id="rId9"/>
    <p:sldId id="268" r:id="rId10"/>
    <p:sldId id="264" r:id="rId11"/>
    <p:sldId id="265" r:id="rId12"/>
    <p:sldId id="266" r:id="rId13"/>
    <p:sldId id="270" r:id="rId14"/>
    <p:sldId id="271" r:id="rId1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64" autoAdjust="0"/>
    <p:restoredTop sz="94660"/>
  </p:normalViewPr>
  <p:slideViewPr>
    <p:cSldViewPr snapToGrid="0">
      <p:cViewPr varScale="1">
        <p:scale>
          <a:sx n="67" d="100"/>
          <a:sy n="67" d="100"/>
        </p:scale>
        <p:origin x="72" y="112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5FA02A-C2ED-4280-8D4C-3F5DD3D0B1E3}" type="datetimeFigureOut">
              <a:rPr lang="zh-CN" altLang="en-US" smtClean="0"/>
              <a:t>2019/2/21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E7229C3-5550-464B-BF51-EA9B7472F6C9}" type="slidenum">
              <a:rPr lang="zh-CN" altLang="en-US" smtClean="0"/>
              <a:t>‹#›</a:t>
            </a:fld>
            <a:endParaRPr lang="zh-CN" altLang="en-US"/>
          </a:p>
        </p:txBody>
      </p:sp>
    </p:spTree>
    <p:extLst>
      <p:ext uri="{BB962C8B-B14F-4D97-AF65-F5344CB8AC3E}">
        <p14:creationId xmlns:p14="http://schemas.microsoft.com/office/powerpoint/2010/main" val="2108394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4" name="标题 13"/>
          <p:cNvSpPr>
            <a:spLocks noGrp="1"/>
          </p:cNvSpPr>
          <p:nvPr>
            <p:ph type="ctrTitle"/>
          </p:nvPr>
        </p:nvSpPr>
        <p:spPr>
          <a:xfrm>
            <a:off x="1910080" y="359898"/>
            <a:ext cx="9875520" cy="1472184"/>
          </a:xfrm>
        </p:spPr>
        <p:txBody>
          <a:bodyPr anchor="b"/>
          <a:lstStyle>
            <a:lvl1pPr algn="l">
              <a:defRPr/>
            </a:lvl1pPr>
            <a:extLst/>
          </a:lstStyle>
          <a:p>
            <a:r>
              <a:rPr kumimoji="0" lang="zh-CN" altLang="en-US" dirty="0" smtClean="0"/>
              <a:t>单击此处编辑母版标题样式</a:t>
            </a:r>
            <a:endParaRPr kumimoji="0" lang="en-US" dirty="0"/>
          </a:p>
        </p:txBody>
      </p:sp>
      <p:sp>
        <p:nvSpPr>
          <p:cNvPr id="22" name="副标题 21"/>
          <p:cNvSpPr>
            <a:spLocks noGrp="1"/>
          </p:cNvSpPr>
          <p:nvPr>
            <p:ph type="subTitle" idx="1"/>
          </p:nvPr>
        </p:nvSpPr>
        <p:spPr>
          <a:xfrm>
            <a:off x="1910080" y="1850064"/>
            <a:ext cx="987552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zh-CN" altLang="en-US" dirty="0" smtClean="0"/>
              <a:t>单击以编辑母版副标题样式</a:t>
            </a:r>
            <a:endParaRPr kumimoji="0" lang="en-US" dirty="0"/>
          </a:p>
        </p:txBody>
      </p:sp>
      <p:sp>
        <p:nvSpPr>
          <p:cNvPr id="7" name="日期占位符 6"/>
          <p:cNvSpPr>
            <a:spLocks noGrp="1"/>
          </p:cNvSpPr>
          <p:nvPr>
            <p:ph type="dt" sz="half" idx="10"/>
          </p:nvPr>
        </p:nvSpPr>
        <p:spPr/>
        <p:txBody>
          <a:bodyPr/>
          <a:lstStyle/>
          <a:p>
            <a:fld id="{294094CA-6A37-439C-83D6-0C98A435189B}" type="datetime1">
              <a:rPr lang="zh-CN" altLang="en-US" smtClean="0"/>
              <a:t>2019/2/21</a:t>
            </a:fld>
            <a:endParaRPr lang="zh-CN" altLang="en-US"/>
          </a:p>
        </p:txBody>
      </p:sp>
      <p:sp>
        <p:nvSpPr>
          <p:cNvPr id="20" name="页脚占位符 19"/>
          <p:cNvSpPr>
            <a:spLocks noGrp="1"/>
          </p:cNvSpPr>
          <p:nvPr>
            <p:ph type="ftr" sz="quarter" idx="11"/>
          </p:nvPr>
        </p:nvSpPr>
        <p:spPr/>
        <p:txBody>
          <a:bodyPr/>
          <a:lstStyle/>
          <a:p>
            <a:endParaRPr lang="zh-CN" altLang="en-US"/>
          </a:p>
        </p:txBody>
      </p:sp>
      <p:sp>
        <p:nvSpPr>
          <p:cNvPr id="10" name="灯片编号占位符 9"/>
          <p:cNvSpPr>
            <a:spLocks noGrp="1"/>
          </p:cNvSpPr>
          <p:nvPr>
            <p:ph type="sldNum" sz="quarter" idx="12"/>
          </p:nvPr>
        </p:nvSpPr>
        <p:spPr/>
        <p:txBody>
          <a:bodyPr/>
          <a:lstStyle/>
          <a:p>
            <a:fld id="{93C4BDE1-C546-4AFB-B9D6-91D5B60988D6}" type="slidenum">
              <a:rPr lang="zh-CN" altLang="en-US" smtClean="0"/>
              <a:t>‹#›</a:t>
            </a:fld>
            <a:endParaRPr lang="zh-CN" altLang="en-US"/>
          </a:p>
        </p:txBody>
      </p:sp>
      <p:sp>
        <p:nvSpPr>
          <p:cNvPr id="8" name="椭圆 7"/>
          <p:cNvSpPr/>
          <p:nvPr/>
        </p:nvSpPr>
        <p:spPr>
          <a:xfrm>
            <a:off x="1228577" y="1413802"/>
            <a:ext cx="280416"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sz="1800"/>
          </a:p>
        </p:txBody>
      </p:sp>
      <p:sp>
        <p:nvSpPr>
          <p:cNvPr id="9" name="椭圆 8"/>
          <p:cNvSpPr/>
          <p:nvPr/>
        </p:nvSpPr>
        <p:spPr>
          <a:xfrm>
            <a:off x="1542901" y="1345016"/>
            <a:ext cx="85344"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sz="1800"/>
          </a:p>
        </p:txBody>
      </p:sp>
    </p:spTree>
    <p:extLst>
      <p:ext uri="{BB962C8B-B14F-4D97-AF65-F5344CB8AC3E}">
        <p14:creationId xmlns:p14="http://schemas.microsoft.com/office/powerpoint/2010/main" val="39804178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7A30A89D-0DB9-40F9-AD77-B8545A6AD33B}"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3C4BDE1-C546-4AFB-B9D6-91D5B60988D6}" type="slidenum">
              <a:rPr lang="zh-CN" altLang="en-US" smtClean="0"/>
              <a:t>‹#›</a:t>
            </a:fld>
            <a:endParaRPr lang="zh-CN" altLang="en-US"/>
          </a:p>
        </p:txBody>
      </p:sp>
    </p:spTree>
    <p:extLst>
      <p:ext uri="{BB962C8B-B14F-4D97-AF65-F5344CB8AC3E}">
        <p14:creationId xmlns:p14="http://schemas.microsoft.com/office/powerpoint/2010/main" val="24835603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144000" y="274640"/>
            <a:ext cx="2438400" cy="5851525"/>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1524000" y="274641"/>
            <a:ext cx="7416800" cy="5851525"/>
          </a:xfrm>
        </p:spPr>
        <p:txBody>
          <a:bodyPr vert="eaVert"/>
          <a:lstStyle/>
          <a:p>
            <a:pPr lvl="0" eaLnBrk="1" latinLnBrk="0" hangingPunct="1"/>
            <a:r>
              <a:rPr lang="zh-CN" altLang="en-US" smtClean="0"/>
              <a:t>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80ADD4BF-1595-4666-9A3C-9E7BD39ED918}"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3C4BDE1-C546-4AFB-B9D6-91D5B60988D6}" type="slidenum">
              <a:rPr lang="zh-CN" altLang="en-US" smtClean="0"/>
              <a:t>‹#›</a:t>
            </a:fld>
            <a:endParaRPr lang="zh-CN" altLang="en-US"/>
          </a:p>
        </p:txBody>
      </p:sp>
    </p:spTree>
    <p:extLst>
      <p:ext uri="{BB962C8B-B14F-4D97-AF65-F5344CB8AC3E}">
        <p14:creationId xmlns:p14="http://schemas.microsoft.com/office/powerpoint/2010/main" val="4020772980"/>
      </p:ext>
    </p:extLst>
  </p:cSld>
  <p:clrMapOvr>
    <a:masterClrMapping/>
  </p:clrMapOvr>
  <p:hf sldNum="0" hdr="0" ftr="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内容占位符 2"/>
          <p:cNvSpPr>
            <a:spLocks noGrp="1"/>
          </p:cNvSpPr>
          <p:nvPr>
            <p:ph idx="1"/>
          </p:nvPr>
        </p:nvSpPr>
        <p:spPr/>
        <p:txBody>
          <a:bodyPr>
            <a:normAutofit/>
          </a:bodyPr>
          <a:lstStyle>
            <a:lvl1pPr marL="82296" indent="0">
              <a:lnSpc>
                <a:spcPct val="150000"/>
              </a:lnSpc>
              <a:buNone/>
              <a:defRPr sz="2400"/>
            </a:lvl1pPr>
            <a:lvl2pPr marL="402336" indent="0">
              <a:lnSpc>
                <a:spcPct val="150000"/>
              </a:lnSpc>
              <a:buNone/>
              <a:defRPr sz="2400"/>
            </a:lvl2pPr>
            <a:lvl3pPr marL="658368" indent="0">
              <a:lnSpc>
                <a:spcPct val="150000"/>
              </a:lnSpc>
              <a:buNone/>
              <a:defRPr sz="2400"/>
            </a:lvl3pPr>
            <a:lvl4pPr marL="923544" indent="0">
              <a:lnSpc>
                <a:spcPct val="150000"/>
              </a:lnSpc>
              <a:buNone/>
              <a:defRPr sz="2400"/>
            </a:lvl4pPr>
            <a:lvl5pPr marL="1115568" indent="0">
              <a:lnSpc>
                <a:spcPct val="150000"/>
              </a:lnSpc>
              <a:buNone/>
              <a:defRPr sz="2400"/>
            </a:lvl5pPr>
          </a:lstStyle>
          <a:p>
            <a:pPr lvl="0" eaLnBrk="1" latinLnBrk="0" hangingPunct="1"/>
            <a:r>
              <a:rPr lang="zh-CN" altLang="en-US" dirty="0" smtClean="0"/>
              <a:t>编辑母版文本样式</a:t>
            </a:r>
          </a:p>
          <a:p>
            <a:pPr lvl="1" eaLnBrk="1" latinLnBrk="0" hangingPunct="1"/>
            <a:r>
              <a:rPr lang="zh-CN" altLang="en-US" dirty="0" smtClean="0"/>
              <a:t>第二级</a:t>
            </a:r>
          </a:p>
          <a:p>
            <a:pPr lvl="2" eaLnBrk="1" latinLnBrk="0" hangingPunct="1"/>
            <a:r>
              <a:rPr lang="zh-CN" altLang="en-US" dirty="0" smtClean="0"/>
              <a:t>第三级</a:t>
            </a:r>
          </a:p>
          <a:p>
            <a:pPr lvl="3" eaLnBrk="1" latinLnBrk="0" hangingPunct="1"/>
            <a:r>
              <a:rPr lang="zh-CN" altLang="en-US" dirty="0" smtClean="0"/>
              <a:t>第四级</a:t>
            </a:r>
          </a:p>
          <a:p>
            <a:pPr lvl="4" eaLnBrk="1" latinLnBrk="0" hangingPunct="1"/>
            <a:r>
              <a:rPr lang="zh-CN" altLang="en-US" dirty="0" smtClean="0"/>
              <a:t>第五级</a:t>
            </a:r>
            <a:endParaRPr kumimoji="0" lang="en-US" dirty="0"/>
          </a:p>
        </p:txBody>
      </p:sp>
      <p:sp>
        <p:nvSpPr>
          <p:cNvPr id="4" name="日期占位符 3"/>
          <p:cNvSpPr>
            <a:spLocks noGrp="1"/>
          </p:cNvSpPr>
          <p:nvPr>
            <p:ph type="dt" sz="half" idx="10"/>
          </p:nvPr>
        </p:nvSpPr>
        <p:spPr/>
        <p:txBody>
          <a:bodyPr/>
          <a:lstStyle/>
          <a:p>
            <a:fld id="{8285155B-9832-449A-91F7-7039A42B3C7F}"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3C4BDE1-C546-4AFB-B9D6-91D5B60988D6}" type="slidenum">
              <a:rPr lang="zh-CN" altLang="en-US" smtClean="0"/>
              <a:t>‹#›</a:t>
            </a:fld>
            <a:endParaRPr lang="zh-CN" altLang="en-US"/>
          </a:p>
        </p:txBody>
      </p:sp>
    </p:spTree>
    <p:extLst>
      <p:ext uri="{BB962C8B-B14F-4D97-AF65-F5344CB8AC3E}">
        <p14:creationId xmlns:p14="http://schemas.microsoft.com/office/powerpoint/2010/main" val="42772464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矩形 6"/>
          <p:cNvSpPr/>
          <p:nvPr/>
        </p:nvSpPr>
        <p:spPr>
          <a:xfrm>
            <a:off x="3043853" y="-54"/>
            <a:ext cx="9144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 name="标题 1"/>
          <p:cNvSpPr>
            <a:spLocks noGrp="1"/>
          </p:cNvSpPr>
          <p:nvPr>
            <p:ph type="title"/>
          </p:nvPr>
        </p:nvSpPr>
        <p:spPr>
          <a:xfrm>
            <a:off x="3437856" y="2600325"/>
            <a:ext cx="8534400" cy="2286000"/>
          </a:xfrm>
        </p:spPr>
        <p:txBody>
          <a:bodyPr anchor="t"/>
          <a:lstStyle>
            <a:lvl1pPr algn="l">
              <a:lnSpc>
                <a:spcPts val="4500"/>
              </a:lnSpc>
              <a:buNone/>
              <a:defRPr sz="4000" b="1" cap="all"/>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3437856" y="1066800"/>
            <a:ext cx="85344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zh-CN" altLang="en-US" smtClean="0"/>
              <a:t>编辑母版文本样式</a:t>
            </a:r>
          </a:p>
        </p:txBody>
      </p:sp>
      <p:sp>
        <p:nvSpPr>
          <p:cNvPr id="4" name="日期占位符 3"/>
          <p:cNvSpPr>
            <a:spLocks noGrp="1"/>
          </p:cNvSpPr>
          <p:nvPr>
            <p:ph type="dt" sz="half" idx="10"/>
          </p:nvPr>
        </p:nvSpPr>
        <p:spPr/>
        <p:txBody>
          <a:bodyPr/>
          <a:lstStyle/>
          <a:p>
            <a:fld id="{8998794F-AB0D-41A4-85E6-F7BB0A9C960A}" type="datetime1">
              <a:rPr lang="zh-CN" altLang="en-US" smtClean="0"/>
              <a:t>2019/2/21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3C4BDE1-C546-4AFB-B9D6-91D5B60988D6}" type="slidenum">
              <a:rPr lang="zh-CN" altLang="en-US" smtClean="0"/>
              <a:t>‹#›</a:t>
            </a:fld>
            <a:endParaRPr lang="zh-CN" altLang="en-US"/>
          </a:p>
        </p:txBody>
      </p:sp>
      <p:sp>
        <p:nvSpPr>
          <p:cNvPr id="10" name="矩形 9"/>
          <p:cNvSpPr/>
          <p:nvPr/>
        </p:nvSpPr>
        <p:spPr bwMode="invGray">
          <a:xfrm>
            <a:off x="3048000" y="0"/>
            <a:ext cx="1016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8" name="椭圆 7"/>
          <p:cNvSpPr/>
          <p:nvPr/>
        </p:nvSpPr>
        <p:spPr>
          <a:xfrm>
            <a:off x="2896428" y="2814656"/>
            <a:ext cx="280416"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sz="1800"/>
          </a:p>
        </p:txBody>
      </p:sp>
      <p:sp>
        <p:nvSpPr>
          <p:cNvPr id="9" name="椭圆 8"/>
          <p:cNvSpPr/>
          <p:nvPr/>
        </p:nvSpPr>
        <p:spPr>
          <a:xfrm>
            <a:off x="3210752" y="2745870"/>
            <a:ext cx="85344"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sz="1800"/>
          </a:p>
        </p:txBody>
      </p:sp>
    </p:spTree>
    <p:extLst>
      <p:ext uri="{BB962C8B-B14F-4D97-AF65-F5344CB8AC3E}">
        <p14:creationId xmlns:p14="http://schemas.microsoft.com/office/powerpoint/2010/main" val="16447161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1914144" y="274320"/>
            <a:ext cx="9997440" cy="1143000"/>
          </a:xfrm>
        </p:spPr>
        <p:txBody>
          <a:bodyPr/>
          <a:lstStyle/>
          <a:p>
            <a:r>
              <a:rPr kumimoji="0" lang="zh-CN" altLang="en-US" smtClean="0"/>
              <a:t>单击此处编辑母版标题样式</a:t>
            </a:r>
            <a:endParaRPr kumimoji="0" lang="en-US"/>
          </a:p>
        </p:txBody>
      </p:sp>
      <p:sp>
        <p:nvSpPr>
          <p:cNvPr id="3" name="内容占位符 2"/>
          <p:cNvSpPr>
            <a:spLocks noGrp="1"/>
          </p:cNvSpPr>
          <p:nvPr>
            <p:ph sz="half" idx="1"/>
          </p:nvPr>
        </p:nvSpPr>
        <p:spPr>
          <a:xfrm>
            <a:off x="1914144" y="1524000"/>
            <a:ext cx="48768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内容占位符 3"/>
          <p:cNvSpPr>
            <a:spLocks noGrp="1"/>
          </p:cNvSpPr>
          <p:nvPr>
            <p:ph sz="half" idx="2"/>
          </p:nvPr>
        </p:nvSpPr>
        <p:spPr>
          <a:xfrm>
            <a:off x="7034784" y="1524000"/>
            <a:ext cx="48768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zh-CN" altLang="en-US" smtClean="0"/>
              <a:t>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BB6DDEAC-1771-4EA6-8AAC-D4951998F706}" type="datetime1">
              <a:rPr lang="zh-CN" altLang="en-US" smtClean="0"/>
              <a:t>2019/2/21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3C4BDE1-C546-4AFB-B9D6-91D5B60988D6}" type="slidenum">
              <a:rPr lang="zh-CN" altLang="en-US" smtClean="0"/>
              <a:t>‹#›</a:t>
            </a:fld>
            <a:endParaRPr lang="zh-CN" altLang="en-US"/>
          </a:p>
        </p:txBody>
      </p:sp>
    </p:spTree>
    <p:extLst>
      <p:ext uri="{BB962C8B-B14F-4D97-AF65-F5344CB8AC3E}">
        <p14:creationId xmlns:p14="http://schemas.microsoft.com/office/powerpoint/2010/main" val="1715402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5160336"/>
            <a:ext cx="10972800" cy="1143000"/>
          </a:xfrm>
        </p:spPr>
        <p:txBody>
          <a:bodyPr anchor="ctr"/>
          <a:lstStyle>
            <a:lvl1pPr algn="ctr">
              <a:defRPr sz="4500" b="1" cap="none" baseline="0"/>
            </a:lvl1pPr>
            <a:extLst/>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609600" y="328278"/>
            <a:ext cx="536448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编辑母版文本样式</a:t>
            </a:r>
          </a:p>
        </p:txBody>
      </p:sp>
      <p:sp>
        <p:nvSpPr>
          <p:cNvPr id="4" name="文本占位符 3"/>
          <p:cNvSpPr>
            <a:spLocks noGrp="1"/>
          </p:cNvSpPr>
          <p:nvPr>
            <p:ph type="body" sz="half" idx="3"/>
          </p:nvPr>
        </p:nvSpPr>
        <p:spPr>
          <a:xfrm>
            <a:off x="6217920" y="328278"/>
            <a:ext cx="536448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zh-CN" altLang="en-US" smtClean="0"/>
              <a:t>编辑母版文本样式</a:t>
            </a:r>
          </a:p>
        </p:txBody>
      </p:sp>
      <p:sp>
        <p:nvSpPr>
          <p:cNvPr id="5" name="内容占位符 4"/>
          <p:cNvSpPr>
            <a:spLocks noGrp="1"/>
          </p:cNvSpPr>
          <p:nvPr>
            <p:ph sz="quarter" idx="2"/>
          </p:nvPr>
        </p:nvSpPr>
        <p:spPr>
          <a:xfrm>
            <a:off x="609600" y="969336"/>
            <a:ext cx="536448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zh-CN" altLang="en-US" smtClean="0"/>
              <a:t>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6" name="内容占位符 5"/>
          <p:cNvSpPr>
            <a:spLocks noGrp="1"/>
          </p:cNvSpPr>
          <p:nvPr>
            <p:ph sz="quarter" idx="4"/>
          </p:nvPr>
        </p:nvSpPr>
        <p:spPr>
          <a:xfrm>
            <a:off x="6217920" y="969336"/>
            <a:ext cx="536448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zh-CN" altLang="en-US" smtClean="0"/>
              <a:t>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0"/>
          </p:nvPr>
        </p:nvSpPr>
        <p:spPr/>
        <p:txBody>
          <a:bodyPr/>
          <a:lstStyle/>
          <a:p>
            <a:fld id="{FB03F9C6-84AD-464B-8174-451413D27830}" type="datetime1">
              <a:rPr lang="zh-CN" altLang="en-US" smtClean="0"/>
              <a:t>2019/2/21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3C4BDE1-C546-4AFB-B9D6-91D5B60988D6}" type="slidenum">
              <a:rPr lang="zh-CN" altLang="en-US" smtClean="0"/>
              <a:t>‹#›</a:t>
            </a:fld>
            <a:endParaRPr lang="zh-CN" altLang="en-US"/>
          </a:p>
        </p:txBody>
      </p:sp>
    </p:spTree>
    <p:extLst>
      <p:ext uri="{BB962C8B-B14F-4D97-AF65-F5344CB8AC3E}">
        <p14:creationId xmlns:p14="http://schemas.microsoft.com/office/powerpoint/2010/main" val="31517279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1914144" y="274320"/>
            <a:ext cx="9997440" cy="1143000"/>
          </a:xfrm>
        </p:spPr>
        <p:txBody>
          <a:bodyPr anchor="ctr"/>
          <a:lstStyle/>
          <a:p>
            <a:r>
              <a:rPr kumimoji="0" lang="zh-CN" altLang="en-US" smtClean="0"/>
              <a:t>单击此处编辑母版标题样式</a:t>
            </a:r>
            <a:endParaRPr kumimoji="0" lang="en-US"/>
          </a:p>
        </p:txBody>
      </p:sp>
      <p:sp>
        <p:nvSpPr>
          <p:cNvPr id="3" name="日期占位符 2"/>
          <p:cNvSpPr>
            <a:spLocks noGrp="1"/>
          </p:cNvSpPr>
          <p:nvPr>
            <p:ph type="dt" sz="half" idx="10"/>
          </p:nvPr>
        </p:nvSpPr>
        <p:spPr/>
        <p:txBody>
          <a:bodyPr/>
          <a:lstStyle/>
          <a:p>
            <a:fld id="{E01C14C9-2B44-45D3-BEDC-3E58B1D0C67E}" type="datetime1">
              <a:rPr lang="zh-CN" altLang="en-US" smtClean="0"/>
              <a:t>2019/2/21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3C4BDE1-C546-4AFB-B9D6-91D5B60988D6}" type="slidenum">
              <a:rPr lang="zh-CN" altLang="en-US" smtClean="0"/>
              <a:t>‹#›</a:t>
            </a:fld>
            <a:endParaRPr lang="zh-CN" altLang="en-US"/>
          </a:p>
        </p:txBody>
      </p:sp>
    </p:spTree>
    <p:extLst>
      <p:ext uri="{BB962C8B-B14F-4D97-AF65-F5344CB8AC3E}">
        <p14:creationId xmlns:p14="http://schemas.microsoft.com/office/powerpoint/2010/main" val="37235233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5" name="矩形 4"/>
          <p:cNvSpPr/>
          <p:nvPr/>
        </p:nvSpPr>
        <p:spPr>
          <a:xfrm>
            <a:off x="1353312" y="0"/>
            <a:ext cx="10838688"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2" name="日期占位符 1"/>
          <p:cNvSpPr>
            <a:spLocks noGrp="1"/>
          </p:cNvSpPr>
          <p:nvPr>
            <p:ph type="dt" sz="half" idx="10"/>
          </p:nvPr>
        </p:nvSpPr>
        <p:spPr/>
        <p:txBody>
          <a:bodyPr/>
          <a:lstStyle/>
          <a:p>
            <a:fld id="{BABF023F-6316-46EF-9D9D-7FD188B56D1A}" type="datetime1">
              <a:rPr lang="zh-CN" altLang="en-US" smtClean="0"/>
              <a:t>2019/2/21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3C4BDE1-C546-4AFB-B9D6-91D5B60988D6}" type="slidenum">
              <a:rPr lang="zh-CN" altLang="en-US" smtClean="0"/>
              <a:t>‹#›</a:t>
            </a:fld>
            <a:endParaRPr lang="zh-CN" altLang="en-US"/>
          </a:p>
        </p:txBody>
      </p:sp>
      <p:sp>
        <p:nvSpPr>
          <p:cNvPr id="6" name="矩形 5"/>
          <p:cNvSpPr/>
          <p:nvPr/>
        </p:nvSpPr>
        <p:spPr bwMode="invGray">
          <a:xfrm>
            <a:off x="1353312" y="-54"/>
            <a:ext cx="97536"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Tree>
    <p:extLst>
      <p:ext uri="{BB962C8B-B14F-4D97-AF65-F5344CB8AC3E}">
        <p14:creationId xmlns:p14="http://schemas.microsoft.com/office/powerpoint/2010/main" val="6765944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16778"/>
            <a:ext cx="5080000" cy="1162050"/>
          </a:xfrm>
          <a:ln>
            <a:noFill/>
          </a:ln>
        </p:spPr>
        <p:txBody>
          <a:bodyPr anchor="b"/>
          <a:lstStyle>
            <a:lvl1pPr algn="l">
              <a:lnSpc>
                <a:spcPts val="2000"/>
              </a:lnSpc>
              <a:buNone/>
              <a:defRPr sz="2200" b="1" cap="all" baseline="0"/>
            </a:lvl1pPr>
            <a:extLst/>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609600" y="1406964"/>
            <a:ext cx="508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zh-CN" altLang="en-US" smtClean="0"/>
              <a:t>编辑母版文本样式</a:t>
            </a:r>
          </a:p>
        </p:txBody>
      </p:sp>
      <p:sp>
        <p:nvSpPr>
          <p:cNvPr id="4" name="内容占位符 3"/>
          <p:cNvSpPr>
            <a:spLocks noGrp="1"/>
          </p:cNvSpPr>
          <p:nvPr>
            <p:ph sz="half" idx="1"/>
          </p:nvPr>
        </p:nvSpPr>
        <p:spPr>
          <a:xfrm>
            <a:off x="609600" y="2133601"/>
            <a:ext cx="108712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zh-CN" altLang="en-US" smtClean="0"/>
              <a:t>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5" name="日期占位符 4"/>
          <p:cNvSpPr>
            <a:spLocks noGrp="1"/>
          </p:cNvSpPr>
          <p:nvPr>
            <p:ph type="dt" sz="half" idx="10"/>
          </p:nvPr>
        </p:nvSpPr>
        <p:spPr/>
        <p:txBody>
          <a:bodyPr/>
          <a:lstStyle/>
          <a:p>
            <a:fld id="{3E561DDC-E73D-47FF-A3F3-3AC97D362200}" type="datetime1">
              <a:rPr lang="zh-CN" altLang="en-US" smtClean="0"/>
              <a:t>2019/2/21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3C4BDE1-C546-4AFB-B9D6-91D5B60988D6}" type="slidenum">
              <a:rPr lang="zh-CN" altLang="en-US" smtClean="0"/>
              <a:t>‹#›</a:t>
            </a:fld>
            <a:endParaRPr lang="zh-CN" altLang="en-US"/>
          </a:p>
        </p:txBody>
      </p:sp>
    </p:spTree>
    <p:extLst>
      <p:ext uri="{BB962C8B-B14F-4D97-AF65-F5344CB8AC3E}">
        <p14:creationId xmlns:p14="http://schemas.microsoft.com/office/powerpoint/2010/main" val="18145894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7849195" y="1066800"/>
            <a:ext cx="3657600" cy="1981200"/>
          </a:xfrm>
        </p:spPr>
        <p:txBody>
          <a:bodyPr anchor="b">
            <a:noAutofit/>
          </a:bodyPr>
          <a:lstStyle>
            <a:lvl1pPr algn="l">
              <a:buNone/>
              <a:defRPr sz="2100" b="1">
                <a:effectLst/>
              </a:defRPr>
            </a:lvl1pPr>
            <a:extLst/>
          </a:lstStyle>
          <a:p>
            <a:r>
              <a:rPr kumimoji="0" lang="zh-CN" altLang="en-US" smtClean="0"/>
              <a:t>单击此处编辑母版标题样式</a:t>
            </a:r>
            <a:endParaRPr kumimoji="0" lang="en-US"/>
          </a:p>
        </p:txBody>
      </p:sp>
      <p:sp>
        <p:nvSpPr>
          <p:cNvPr id="5" name="日期占位符 4"/>
          <p:cNvSpPr>
            <a:spLocks noGrp="1"/>
          </p:cNvSpPr>
          <p:nvPr>
            <p:ph type="dt" sz="half" idx="10"/>
          </p:nvPr>
        </p:nvSpPr>
        <p:spPr/>
        <p:txBody>
          <a:bodyPr/>
          <a:lstStyle/>
          <a:p>
            <a:fld id="{1818EC7B-E9AD-413F-83EC-5253FA277BCE}" type="datetime1">
              <a:rPr lang="zh-CN" altLang="en-US" smtClean="0"/>
              <a:t>2019/2/21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3C4BDE1-C546-4AFB-B9D6-91D5B60988D6}" type="slidenum">
              <a:rPr lang="zh-CN" altLang="en-US" smtClean="0"/>
              <a:t>‹#›</a:t>
            </a:fld>
            <a:endParaRPr lang="zh-CN" altLang="en-US"/>
          </a:p>
        </p:txBody>
      </p:sp>
      <p:sp>
        <p:nvSpPr>
          <p:cNvPr id="8" name="矩形 7"/>
          <p:cNvSpPr/>
          <p:nvPr/>
        </p:nvSpPr>
        <p:spPr>
          <a:xfrm>
            <a:off x="1016000" y="1066800"/>
            <a:ext cx="6096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图片占位符 2"/>
          <p:cNvSpPr>
            <a:spLocks noGrp="1"/>
          </p:cNvSpPr>
          <p:nvPr>
            <p:ph type="pic" idx="1"/>
          </p:nvPr>
        </p:nvSpPr>
        <p:spPr>
          <a:xfrm>
            <a:off x="1117600" y="1143004"/>
            <a:ext cx="5892800" cy="3514531"/>
          </a:xfrm>
          <a:prstGeom prst="roundRect">
            <a:avLst>
              <a:gd name="adj" fmla="val 783"/>
            </a:avLst>
          </a:prstGeom>
          <a:solidFill>
            <a:schemeClr val="bg2"/>
          </a:solidFill>
          <a:ln w="127000">
            <a:noFill/>
            <a:miter lim="800000"/>
          </a:ln>
          <a:effectLst/>
        </p:spPr>
        <p:txBody>
          <a:bodyPr lIns="91440" tIns="274320" anchor="t"/>
          <a:lstStyle>
            <a:lvl1pPr marL="0" indent="0" algn="l" eaLnBrk="1" latinLnBrk="0" hangingPunct="1">
              <a:buNone/>
              <a:defRPr sz="3200"/>
            </a:lvl1pPr>
            <a:extLst/>
          </a:lstStyle>
          <a:p>
            <a:pPr marL="0" algn="l" eaLnBrk="1" latinLnBrk="0" hangingPunct="1"/>
            <a:r>
              <a:rPr kumimoji="0" lang="zh-CN" altLang="en-US" smtClean="0"/>
              <a:t>单击图标添加图片</a:t>
            </a:r>
            <a:endParaRPr kumimoji="0" lang="en-US" dirty="0"/>
          </a:p>
        </p:txBody>
      </p:sp>
      <p:sp>
        <p:nvSpPr>
          <p:cNvPr id="9" name="流程图: 过程 8"/>
          <p:cNvSpPr/>
          <p:nvPr/>
        </p:nvSpPr>
        <p:spPr>
          <a:xfrm rot="19468671">
            <a:off x="528967" y="954341"/>
            <a:ext cx="9144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0" name="流程图: 过程 9"/>
          <p:cNvSpPr/>
          <p:nvPr/>
        </p:nvSpPr>
        <p:spPr>
          <a:xfrm rot="2103354" flipH="1">
            <a:off x="6671556" y="936786"/>
            <a:ext cx="865632"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dirty="0"/>
          </a:p>
        </p:txBody>
      </p:sp>
      <p:sp>
        <p:nvSpPr>
          <p:cNvPr id="4" name="文本占位符 3"/>
          <p:cNvSpPr>
            <a:spLocks noGrp="1"/>
          </p:cNvSpPr>
          <p:nvPr>
            <p:ph type="body" sz="half" idx="2"/>
          </p:nvPr>
        </p:nvSpPr>
        <p:spPr>
          <a:xfrm>
            <a:off x="1117600" y="4800600"/>
            <a:ext cx="58928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zh-CN" altLang="en-US" smtClean="0"/>
              <a:t>编辑母版文本样式</a:t>
            </a:r>
          </a:p>
        </p:txBody>
      </p:sp>
    </p:spTree>
    <p:extLst>
      <p:ext uri="{BB962C8B-B14F-4D97-AF65-F5344CB8AC3E}">
        <p14:creationId xmlns:p14="http://schemas.microsoft.com/office/powerpoint/2010/main" val="24031462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alpha val="99000"/>
          </a:schemeClr>
        </a:solidFill>
        <a:effectLst/>
      </p:bgPr>
    </p:bg>
    <p:spTree>
      <p:nvGrpSpPr>
        <p:cNvPr id="1" name=""/>
        <p:cNvGrpSpPr/>
        <p:nvPr/>
      </p:nvGrpSpPr>
      <p:grpSpPr>
        <a:xfrm>
          <a:off x="0" y="0"/>
          <a:ext cx="0" cy="0"/>
          <a:chOff x="0" y="0"/>
          <a:chExt cx="0" cy="0"/>
        </a:xfrm>
      </p:grpSpPr>
      <p:sp>
        <p:nvSpPr>
          <p:cNvPr id="7" name="饼形 6"/>
          <p:cNvSpPr/>
          <p:nvPr/>
        </p:nvSpPr>
        <p:spPr>
          <a:xfrm>
            <a:off x="-1087902" y="-815922"/>
            <a:ext cx="2185183"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8" name="椭圆 7"/>
          <p:cNvSpPr/>
          <p:nvPr/>
        </p:nvSpPr>
        <p:spPr>
          <a:xfrm>
            <a:off x="225089" y="21103"/>
            <a:ext cx="2269588"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1" name="同心圆 10"/>
          <p:cNvSpPr/>
          <p:nvPr/>
        </p:nvSpPr>
        <p:spPr>
          <a:xfrm rot="2315675">
            <a:off x="243842" y="1055077"/>
            <a:ext cx="1500956"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12" name="矩形 11"/>
          <p:cNvSpPr/>
          <p:nvPr/>
        </p:nvSpPr>
        <p:spPr>
          <a:xfrm>
            <a:off x="1350498" y="-54"/>
            <a:ext cx="10841503"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
        <p:nvSpPr>
          <p:cNvPr id="5" name="标题占位符 4"/>
          <p:cNvSpPr>
            <a:spLocks noGrp="1"/>
          </p:cNvSpPr>
          <p:nvPr>
            <p:ph type="title"/>
          </p:nvPr>
        </p:nvSpPr>
        <p:spPr>
          <a:xfrm>
            <a:off x="1914144" y="274638"/>
            <a:ext cx="9997440" cy="1143000"/>
          </a:xfrm>
          <a:prstGeom prst="rect">
            <a:avLst/>
          </a:prstGeom>
        </p:spPr>
        <p:txBody>
          <a:bodyPr anchor="ctr">
            <a:normAutofit/>
          </a:bodyPr>
          <a:lstStyle/>
          <a:p>
            <a:r>
              <a:rPr kumimoji="0" lang="zh-CN" altLang="en-US" smtClean="0"/>
              <a:t>单击此处编辑母版标题样式</a:t>
            </a:r>
            <a:endParaRPr kumimoji="0" lang="en-US"/>
          </a:p>
        </p:txBody>
      </p:sp>
      <p:sp>
        <p:nvSpPr>
          <p:cNvPr id="9" name="文本占位符 8"/>
          <p:cNvSpPr>
            <a:spLocks noGrp="1"/>
          </p:cNvSpPr>
          <p:nvPr>
            <p:ph type="body" idx="1"/>
          </p:nvPr>
        </p:nvSpPr>
        <p:spPr>
          <a:xfrm>
            <a:off x="1914144" y="1447800"/>
            <a:ext cx="9997440" cy="4800600"/>
          </a:xfrm>
          <a:prstGeom prst="rect">
            <a:avLst/>
          </a:prstGeom>
        </p:spPr>
        <p:txBody>
          <a:bodyPr>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24" name="日期占位符 23"/>
          <p:cNvSpPr>
            <a:spLocks noGrp="1"/>
          </p:cNvSpPr>
          <p:nvPr>
            <p:ph type="dt" sz="half" idx="2"/>
          </p:nvPr>
        </p:nvSpPr>
        <p:spPr>
          <a:xfrm>
            <a:off x="4775200" y="6305550"/>
            <a:ext cx="28448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80ADD4BF-1595-4666-9A3C-9E7BD39ED918}" type="datetime1">
              <a:rPr lang="zh-CN" altLang="en-US" smtClean="0"/>
              <a:t>2019/2/21</a:t>
            </a:fld>
            <a:endParaRPr lang="zh-CN" altLang="en-US"/>
          </a:p>
        </p:txBody>
      </p:sp>
      <p:sp>
        <p:nvSpPr>
          <p:cNvPr id="10" name="页脚占位符 9"/>
          <p:cNvSpPr>
            <a:spLocks noGrp="1"/>
          </p:cNvSpPr>
          <p:nvPr>
            <p:ph type="ftr" sz="quarter" idx="3"/>
          </p:nvPr>
        </p:nvSpPr>
        <p:spPr>
          <a:xfrm>
            <a:off x="7620000" y="6305550"/>
            <a:ext cx="38608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zh-CN" altLang="en-US"/>
          </a:p>
        </p:txBody>
      </p:sp>
      <p:sp>
        <p:nvSpPr>
          <p:cNvPr id="22" name="灯片编号占位符 21"/>
          <p:cNvSpPr>
            <a:spLocks noGrp="1"/>
          </p:cNvSpPr>
          <p:nvPr>
            <p:ph type="sldNum" sz="quarter" idx="4"/>
          </p:nvPr>
        </p:nvSpPr>
        <p:spPr>
          <a:xfrm>
            <a:off x="11484864" y="6305550"/>
            <a:ext cx="6096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93C4BDE1-C546-4AFB-B9D6-91D5B60988D6}" type="slidenum">
              <a:rPr lang="zh-CN" altLang="en-US" smtClean="0"/>
              <a:t>‹#›</a:t>
            </a:fld>
            <a:endParaRPr lang="zh-CN" altLang="en-US"/>
          </a:p>
        </p:txBody>
      </p:sp>
      <p:sp>
        <p:nvSpPr>
          <p:cNvPr id="15" name="矩形 14"/>
          <p:cNvSpPr/>
          <p:nvPr/>
        </p:nvSpPr>
        <p:spPr bwMode="invGray">
          <a:xfrm>
            <a:off x="1353312" y="-54"/>
            <a:ext cx="97536"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sz="1800"/>
          </a:p>
        </p:txBody>
      </p:sp>
    </p:spTree>
    <p:extLst>
      <p:ext uri="{BB962C8B-B14F-4D97-AF65-F5344CB8AC3E}">
        <p14:creationId xmlns:p14="http://schemas.microsoft.com/office/powerpoint/2010/main" val="261075020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normAutofit/>
          </a:bodyPr>
          <a:lstStyle/>
          <a:p>
            <a:r>
              <a:rPr lang="zh-CN" altLang="zh-CN" dirty="0" smtClean="0">
                <a:effectLst/>
              </a:rPr>
              <a:t>第</a:t>
            </a:r>
            <a:r>
              <a:rPr lang="en-US" altLang="zh-CN" dirty="0" smtClean="0">
                <a:effectLst/>
              </a:rPr>
              <a:t>11</a:t>
            </a:r>
            <a:r>
              <a:rPr lang="zh-CN" altLang="zh-CN" dirty="0" smtClean="0">
                <a:effectLst/>
              </a:rPr>
              <a:t>章</a:t>
            </a:r>
            <a:r>
              <a:rPr lang="en-US" altLang="zh-CN" dirty="0" smtClean="0">
                <a:effectLst/>
              </a:rPr>
              <a:t>  </a:t>
            </a:r>
            <a:r>
              <a:rPr lang="zh-CN" altLang="en-US" dirty="0">
                <a:effectLst/>
              </a:rPr>
              <a:t>专家</a:t>
            </a:r>
            <a:r>
              <a:rPr lang="zh-CN" altLang="en-US" dirty="0" smtClean="0">
                <a:effectLst/>
              </a:rPr>
              <a:t>调查</a:t>
            </a:r>
            <a:r>
              <a:rPr lang="zh-CN" altLang="zh-CN" dirty="0" smtClean="0">
                <a:effectLst/>
              </a:rPr>
              <a:t>法</a:t>
            </a:r>
            <a:endParaRPr lang="zh-CN" altLang="en-US" dirty="0"/>
          </a:p>
        </p:txBody>
      </p:sp>
      <p:sp>
        <p:nvSpPr>
          <p:cNvPr id="3" name="副标题 2"/>
          <p:cNvSpPr>
            <a:spLocks noGrp="1"/>
          </p:cNvSpPr>
          <p:nvPr>
            <p:ph type="subTitle" idx="1"/>
          </p:nvPr>
        </p:nvSpPr>
        <p:spPr>
          <a:xfrm>
            <a:off x="1910080" y="2200274"/>
            <a:ext cx="9875520" cy="3529013"/>
          </a:xfrm>
        </p:spPr>
        <p:txBody>
          <a:bodyPr/>
          <a:lstStyle/>
          <a:p>
            <a:pPr>
              <a:lnSpc>
                <a:spcPct val="150000"/>
              </a:lnSpc>
            </a:pPr>
            <a:r>
              <a:rPr lang="zh-CN" altLang="zh-CN" dirty="0">
                <a:latin typeface="+mn-ea"/>
              </a:rPr>
              <a:t>第一节　头脑风暴</a:t>
            </a:r>
            <a:r>
              <a:rPr lang="zh-CN" altLang="zh-CN" dirty="0" smtClean="0">
                <a:latin typeface="+mn-ea"/>
              </a:rPr>
              <a:t>法</a:t>
            </a:r>
            <a:endParaRPr lang="en-US" altLang="zh-CN" dirty="0" smtClean="0">
              <a:latin typeface="+mn-ea"/>
            </a:endParaRPr>
          </a:p>
          <a:p>
            <a:pPr>
              <a:lnSpc>
                <a:spcPct val="150000"/>
              </a:lnSpc>
            </a:pPr>
            <a:r>
              <a:rPr lang="zh-CN" altLang="zh-CN" dirty="0" smtClean="0">
                <a:latin typeface="+mn-ea"/>
              </a:rPr>
              <a:t>第二</a:t>
            </a:r>
            <a:r>
              <a:rPr lang="zh-CN" altLang="zh-CN" dirty="0">
                <a:latin typeface="+mn-ea"/>
              </a:rPr>
              <a:t>节</a:t>
            </a:r>
            <a:r>
              <a:rPr lang="zh-CN" altLang="zh-CN">
                <a:latin typeface="+mn-ea"/>
              </a:rPr>
              <a:t>　</a:t>
            </a:r>
            <a:r>
              <a:rPr lang="zh-CN" altLang="en-US" smtClean="0">
                <a:latin typeface="+mn-ea"/>
              </a:rPr>
              <a:t>德尔菲法</a:t>
            </a:r>
            <a:endParaRPr lang="en-US" altLang="zh-CN" dirty="0" smtClean="0">
              <a:latin typeface="+mn-ea"/>
            </a:endParaRPr>
          </a:p>
        </p:txBody>
      </p:sp>
      <p:sp>
        <p:nvSpPr>
          <p:cNvPr id="4" name="日期占位符 3"/>
          <p:cNvSpPr>
            <a:spLocks noGrp="1"/>
          </p:cNvSpPr>
          <p:nvPr>
            <p:ph type="dt" sz="half" idx="10"/>
          </p:nvPr>
        </p:nvSpPr>
        <p:spPr/>
        <p:txBody>
          <a:bodyPr/>
          <a:lstStyle/>
          <a:p>
            <a:fld id="{D1DDEDC9-2E16-4F31-AAAA-9DDAC301F16F}" type="datetime1">
              <a:rPr lang="zh-CN" altLang="en-US" smtClean="0"/>
              <a:t>2019/2/21</a:t>
            </a:fld>
            <a:endParaRPr lang="zh-CN" altLang="en-US"/>
          </a:p>
        </p:txBody>
      </p:sp>
    </p:spTree>
    <p:extLst>
      <p:ext uri="{BB962C8B-B14F-4D97-AF65-F5344CB8AC3E}">
        <p14:creationId xmlns:p14="http://schemas.microsoft.com/office/powerpoint/2010/main" val="1880244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idx="1"/>
          </p:nvPr>
        </p:nvSpPr>
        <p:spPr/>
        <p:txBody>
          <a:bodyPr>
            <a:normAutofit fontScale="92500" lnSpcReduction="20000"/>
          </a:bodyPr>
          <a:lstStyle/>
          <a:p>
            <a:r>
              <a:rPr lang="zh-CN" altLang="zh-CN" dirty="0" smtClean="0"/>
              <a:t>一</a:t>
            </a:r>
            <a:r>
              <a:rPr lang="zh-CN" altLang="zh-CN" dirty="0"/>
              <a:t>、德尔菲法的基本步骤</a:t>
            </a:r>
          </a:p>
          <a:p>
            <a:r>
              <a:rPr lang="en-US" altLang="zh-CN" dirty="0"/>
              <a:t>(</a:t>
            </a:r>
            <a:r>
              <a:rPr lang="zh-CN" altLang="zh-CN" dirty="0"/>
              <a:t>一</a:t>
            </a:r>
            <a:r>
              <a:rPr lang="en-US" altLang="zh-CN" dirty="0"/>
              <a:t>)</a:t>
            </a:r>
            <a:r>
              <a:rPr lang="zh-CN" altLang="zh-CN" dirty="0"/>
              <a:t>设计调查表</a:t>
            </a:r>
          </a:p>
          <a:p>
            <a:r>
              <a:rPr lang="zh-CN" altLang="zh-CN" dirty="0"/>
              <a:t>调查表是德尔菲法中收集信息与反馈信息的主要工具</a:t>
            </a:r>
            <a:r>
              <a:rPr lang="zh-CN" altLang="zh-CN" dirty="0" smtClean="0"/>
              <a:t>。</a:t>
            </a:r>
            <a:endParaRPr lang="zh-CN" altLang="zh-CN" dirty="0"/>
          </a:p>
          <a:p>
            <a:r>
              <a:rPr lang="en-US" altLang="zh-CN" dirty="0"/>
              <a:t>1.</a:t>
            </a:r>
            <a:r>
              <a:rPr lang="zh-CN" altLang="zh-CN" dirty="0"/>
              <a:t>调查表应对什么是德尔菲法作出简要说明。</a:t>
            </a:r>
          </a:p>
          <a:p>
            <a:r>
              <a:rPr lang="en-US" altLang="zh-CN" dirty="0"/>
              <a:t>2.</a:t>
            </a:r>
            <a:r>
              <a:rPr lang="zh-CN" altLang="zh-CN" dirty="0"/>
              <a:t>调查表提出的问题必须十分明确</a:t>
            </a:r>
            <a:r>
              <a:rPr lang="en-US" altLang="zh-CN" dirty="0"/>
              <a:t>,</a:t>
            </a:r>
            <a:r>
              <a:rPr lang="zh-CN" altLang="zh-CN" dirty="0"/>
              <a:t>含义只能有一种解释</a:t>
            </a:r>
            <a:r>
              <a:rPr lang="en-US" altLang="zh-CN" dirty="0"/>
              <a:t>,</a:t>
            </a:r>
            <a:r>
              <a:rPr lang="zh-CN" altLang="zh-CN" dirty="0"/>
              <a:t>不能有歧义</a:t>
            </a:r>
            <a:r>
              <a:rPr lang="en-US" altLang="zh-CN" dirty="0"/>
              <a:t>,</a:t>
            </a:r>
            <a:r>
              <a:rPr lang="zh-CN" altLang="zh-CN" dirty="0"/>
              <a:t>不能有组合事件。 </a:t>
            </a:r>
          </a:p>
          <a:p>
            <a:r>
              <a:rPr lang="en-US" altLang="zh-CN" dirty="0"/>
              <a:t>3.</a:t>
            </a:r>
            <a:r>
              <a:rPr lang="zh-CN" altLang="zh-CN" dirty="0"/>
              <a:t>措词要确切</a:t>
            </a:r>
            <a:r>
              <a:rPr lang="en-US" altLang="zh-CN" dirty="0"/>
              <a:t>,</a:t>
            </a:r>
            <a:r>
              <a:rPr lang="zh-CN" altLang="zh-CN" dirty="0"/>
              <a:t>要避免含糊不清的和缺乏定量标准的用语。</a:t>
            </a:r>
          </a:p>
          <a:p>
            <a:r>
              <a:rPr lang="en-US" altLang="zh-CN" dirty="0"/>
              <a:t>4.</a:t>
            </a:r>
            <a:r>
              <a:rPr lang="zh-CN" altLang="zh-CN" dirty="0"/>
              <a:t>必须选择与调查目的有关的问题</a:t>
            </a:r>
            <a:r>
              <a:rPr lang="en-US" altLang="zh-CN" dirty="0"/>
              <a:t>,</a:t>
            </a:r>
            <a:r>
              <a:rPr lang="zh-CN" altLang="zh-CN" dirty="0"/>
              <a:t>数量要适中。</a:t>
            </a:r>
          </a:p>
          <a:p>
            <a:r>
              <a:rPr lang="en-US" altLang="zh-CN" dirty="0"/>
              <a:t>5.</a:t>
            </a:r>
            <a:r>
              <a:rPr lang="zh-CN" altLang="zh-CN" dirty="0"/>
              <a:t>在调查表中留下足够的地方让专家们填写自己的意见。</a:t>
            </a:r>
            <a:endParaRPr lang="zh-CN" altLang="en-US" dirty="0"/>
          </a:p>
        </p:txBody>
      </p:sp>
      <p:sp>
        <p:nvSpPr>
          <p:cNvPr id="4" name="日期占位符 3"/>
          <p:cNvSpPr>
            <a:spLocks noGrp="1"/>
          </p:cNvSpPr>
          <p:nvPr>
            <p:ph type="dt" sz="half" idx="10"/>
          </p:nvPr>
        </p:nvSpPr>
        <p:spPr/>
        <p:txBody>
          <a:bodyPr/>
          <a:lstStyle/>
          <a:p>
            <a:fld id="{8285155B-9832-449A-91F7-7039A42B3C7F}" type="datetime1">
              <a:rPr lang="zh-CN" altLang="en-US" smtClean="0"/>
              <a:t>2019/2/21</a:t>
            </a:fld>
            <a:endParaRPr lang="zh-CN" altLang="en-US"/>
          </a:p>
        </p:txBody>
      </p:sp>
    </p:spTree>
    <p:extLst>
      <p:ext uri="{BB962C8B-B14F-4D97-AF65-F5344CB8AC3E}">
        <p14:creationId xmlns:p14="http://schemas.microsoft.com/office/powerpoint/2010/main" val="15312003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idx="1"/>
          </p:nvPr>
        </p:nvSpPr>
        <p:spPr/>
        <p:txBody>
          <a:bodyPr>
            <a:normAutofit/>
          </a:bodyPr>
          <a:lstStyle/>
          <a:p>
            <a:r>
              <a:rPr lang="en-US" altLang="zh-CN" dirty="0" smtClean="0"/>
              <a:t>(</a:t>
            </a:r>
            <a:r>
              <a:rPr lang="zh-CN" altLang="zh-CN" dirty="0"/>
              <a:t>二</a:t>
            </a:r>
            <a:r>
              <a:rPr lang="en-US" altLang="zh-CN" dirty="0"/>
              <a:t>)</a:t>
            </a:r>
            <a:r>
              <a:rPr lang="zh-CN" altLang="zh-CN" dirty="0"/>
              <a:t>选择应答专家</a:t>
            </a:r>
          </a:p>
          <a:p>
            <a:r>
              <a:rPr lang="zh-CN" altLang="zh-CN" dirty="0"/>
              <a:t>德尔菲法中</a:t>
            </a:r>
            <a:r>
              <a:rPr lang="en-US" altLang="zh-CN" dirty="0"/>
              <a:t>,</a:t>
            </a:r>
            <a:r>
              <a:rPr lang="zh-CN" altLang="zh-CN" dirty="0"/>
              <a:t>专家的选择与直接头脑风暴法中的专家选择标准有相同之处</a:t>
            </a:r>
            <a:r>
              <a:rPr lang="en-US" altLang="zh-CN" dirty="0"/>
              <a:t>,</a:t>
            </a:r>
            <a:r>
              <a:rPr lang="zh-CN" altLang="zh-CN" dirty="0"/>
              <a:t>都应该具有多年从事与调查内容相关的专业经验</a:t>
            </a:r>
            <a:r>
              <a:rPr lang="en-US" altLang="zh-CN" dirty="0"/>
              <a:t>,</a:t>
            </a:r>
            <a:r>
              <a:rPr lang="zh-CN" altLang="zh-CN" dirty="0"/>
              <a:t>知识渊博</a:t>
            </a:r>
            <a:r>
              <a:rPr lang="en-US" altLang="zh-CN" dirty="0"/>
              <a:t>,</a:t>
            </a:r>
            <a:r>
              <a:rPr lang="zh-CN" altLang="zh-CN" dirty="0"/>
              <a:t>具有举一反三的思维能力。同时</a:t>
            </a:r>
            <a:r>
              <a:rPr lang="en-US" altLang="zh-CN" dirty="0"/>
              <a:t>,</a:t>
            </a:r>
            <a:r>
              <a:rPr lang="zh-CN" altLang="zh-CN" dirty="0"/>
              <a:t>德尔菲法因为要进行多次的问卷调查</a:t>
            </a:r>
            <a:r>
              <a:rPr lang="en-US" altLang="zh-CN" dirty="0"/>
              <a:t>,</a:t>
            </a:r>
            <a:r>
              <a:rPr lang="zh-CN" altLang="zh-CN" dirty="0"/>
              <a:t>所以调查者要选择具有充足时间和精力的专家参与。为了保证调查顺利完成</a:t>
            </a:r>
            <a:r>
              <a:rPr lang="en-US" altLang="zh-CN" dirty="0"/>
              <a:t>,</a:t>
            </a:r>
            <a:r>
              <a:rPr lang="zh-CN" altLang="zh-CN" dirty="0"/>
              <a:t>调查者应该在选择专家的同时</a:t>
            </a:r>
            <a:r>
              <a:rPr lang="en-US" altLang="zh-CN" dirty="0"/>
              <a:t>,</a:t>
            </a:r>
            <a:r>
              <a:rPr lang="zh-CN" altLang="zh-CN" dirty="0"/>
              <a:t>通过打电话或通信等方式</a:t>
            </a:r>
            <a:r>
              <a:rPr lang="en-US" altLang="zh-CN" dirty="0"/>
              <a:t>,</a:t>
            </a:r>
            <a:r>
              <a:rPr lang="zh-CN" altLang="zh-CN" dirty="0"/>
              <a:t>与被调查专家取得联系</a:t>
            </a:r>
            <a:r>
              <a:rPr lang="en-US" altLang="zh-CN" dirty="0"/>
              <a:t>,</a:t>
            </a:r>
            <a:r>
              <a:rPr lang="zh-CN" altLang="zh-CN" dirty="0"/>
              <a:t>征得被调查专家愿意参与调查的认可</a:t>
            </a:r>
            <a:r>
              <a:rPr lang="en-US" altLang="zh-CN" dirty="0"/>
              <a:t>,</a:t>
            </a:r>
            <a:r>
              <a:rPr lang="zh-CN" altLang="zh-CN" dirty="0"/>
              <a:t>这样才能保证整个调查活动能够顺利完成。</a:t>
            </a:r>
          </a:p>
          <a:p>
            <a:endParaRPr lang="zh-CN" altLang="en-US" dirty="0"/>
          </a:p>
        </p:txBody>
      </p:sp>
      <p:sp>
        <p:nvSpPr>
          <p:cNvPr id="4" name="日期占位符 3"/>
          <p:cNvSpPr>
            <a:spLocks noGrp="1"/>
          </p:cNvSpPr>
          <p:nvPr>
            <p:ph type="dt" sz="half" idx="10"/>
          </p:nvPr>
        </p:nvSpPr>
        <p:spPr/>
        <p:txBody>
          <a:bodyPr/>
          <a:lstStyle/>
          <a:p>
            <a:fld id="{8285155B-9832-449A-91F7-7039A42B3C7F}" type="datetime1">
              <a:rPr lang="zh-CN" altLang="en-US" smtClean="0"/>
              <a:t>2019/2/21</a:t>
            </a:fld>
            <a:endParaRPr lang="zh-CN" altLang="en-US"/>
          </a:p>
        </p:txBody>
      </p:sp>
    </p:spTree>
    <p:extLst>
      <p:ext uri="{BB962C8B-B14F-4D97-AF65-F5344CB8AC3E}">
        <p14:creationId xmlns:p14="http://schemas.microsoft.com/office/powerpoint/2010/main" val="13879650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1914144" y="785813"/>
            <a:ext cx="9997440" cy="5462587"/>
          </a:xfrm>
        </p:spPr>
        <p:txBody>
          <a:bodyPr>
            <a:normAutofit fontScale="77500" lnSpcReduction="20000"/>
          </a:bodyPr>
          <a:lstStyle/>
          <a:p>
            <a:pPr>
              <a:lnSpc>
                <a:spcPct val="170000"/>
              </a:lnSpc>
            </a:pPr>
            <a:r>
              <a:rPr lang="en-US" altLang="zh-CN" dirty="0"/>
              <a:t>(</a:t>
            </a:r>
            <a:r>
              <a:rPr lang="zh-CN" altLang="zh-CN" dirty="0"/>
              <a:t>三</a:t>
            </a:r>
            <a:r>
              <a:rPr lang="en-US" altLang="zh-CN" dirty="0"/>
              <a:t>)</a:t>
            </a:r>
            <a:r>
              <a:rPr lang="zh-CN" altLang="zh-CN" dirty="0"/>
              <a:t>收集专家意见</a:t>
            </a:r>
          </a:p>
          <a:p>
            <a:pPr>
              <a:lnSpc>
                <a:spcPct val="170000"/>
              </a:lnSpc>
            </a:pPr>
            <a:r>
              <a:rPr lang="zh-CN" altLang="zh-CN" dirty="0"/>
              <a:t>德尔菲法中</a:t>
            </a:r>
            <a:r>
              <a:rPr lang="en-US" altLang="zh-CN" dirty="0"/>
              <a:t>,</a:t>
            </a:r>
            <a:r>
              <a:rPr lang="zh-CN" altLang="zh-CN" dirty="0"/>
              <a:t>专家意见是由预测机构通过调查表的方式邮寄给各位专家的</a:t>
            </a:r>
            <a:r>
              <a:rPr lang="en-US" altLang="zh-CN" dirty="0"/>
              <a:t>,</a:t>
            </a:r>
            <a:r>
              <a:rPr lang="zh-CN" altLang="zh-CN" dirty="0"/>
              <a:t>当专家填好调查表后</a:t>
            </a:r>
            <a:r>
              <a:rPr lang="en-US" altLang="zh-CN" dirty="0"/>
              <a:t>,</a:t>
            </a:r>
            <a:r>
              <a:rPr lang="zh-CN" altLang="zh-CN" dirty="0"/>
              <a:t>将其返还给调查者。这样的调查和反馈工作可能要经历几轮</a:t>
            </a:r>
            <a:r>
              <a:rPr lang="en-US" altLang="zh-CN" dirty="0"/>
              <a:t>,</a:t>
            </a:r>
            <a:r>
              <a:rPr lang="zh-CN" altLang="zh-CN" dirty="0"/>
              <a:t>才能完成。总体过程是</a:t>
            </a:r>
            <a:r>
              <a:rPr lang="en-US" altLang="zh-CN" dirty="0"/>
              <a:t>:</a:t>
            </a:r>
            <a:endParaRPr lang="zh-CN" altLang="zh-CN" dirty="0"/>
          </a:p>
          <a:p>
            <a:pPr>
              <a:lnSpc>
                <a:spcPct val="170000"/>
              </a:lnSpc>
            </a:pPr>
            <a:r>
              <a:rPr lang="en-US" altLang="zh-CN" dirty="0"/>
              <a:t>1.</a:t>
            </a:r>
            <a:r>
              <a:rPr lang="zh-CN" altLang="zh-CN" dirty="0"/>
              <a:t>寄发调查表</a:t>
            </a:r>
            <a:r>
              <a:rPr lang="en-US" altLang="zh-CN" dirty="0"/>
              <a:t>,</a:t>
            </a:r>
            <a:r>
              <a:rPr lang="zh-CN" altLang="zh-CN" dirty="0"/>
              <a:t>在专家们背靠背、互不通气的情况下</a:t>
            </a:r>
            <a:r>
              <a:rPr lang="en-US" altLang="zh-CN" dirty="0"/>
              <a:t>,</a:t>
            </a:r>
            <a:r>
              <a:rPr lang="zh-CN" altLang="zh-CN" dirty="0"/>
              <a:t>各自完成调查表</a:t>
            </a:r>
            <a:r>
              <a:rPr lang="en-US" altLang="zh-CN" dirty="0"/>
              <a:t>,</a:t>
            </a:r>
            <a:r>
              <a:rPr lang="zh-CN" altLang="zh-CN" dirty="0"/>
              <a:t>然后在规定时间内将调查表反馈给调查者。</a:t>
            </a:r>
          </a:p>
          <a:p>
            <a:pPr>
              <a:lnSpc>
                <a:spcPct val="170000"/>
              </a:lnSpc>
            </a:pPr>
            <a:r>
              <a:rPr lang="en-US" altLang="zh-CN" dirty="0"/>
              <a:t>2.</a:t>
            </a:r>
            <a:r>
              <a:rPr lang="zh-CN" altLang="zh-CN" dirty="0"/>
              <a:t>调查者收回调查表后</a:t>
            </a:r>
            <a:r>
              <a:rPr lang="en-US" altLang="zh-CN" dirty="0"/>
              <a:t>,</a:t>
            </a:r>
            <a:r>
              <a:rPr lang="zh-CN" altLang="zh-CN" dirty="0"/>
              <a:t>对专家意见进行归纳、整理和分析</a:t>
            </a:r>
            <a:r>
              <a:rPr lang="en-US" altLang="zh-CN" dirty="0"/>
              <a:t>,</a:t>
            </a:r>
            <a:r>
              <a:rPr lang="zh-CN" altLang="zh-CN" dirty="0"/>
              <a:t>剔除次要问题</a:t>
            </a:r>
            <a:r>
              <a:rPr lang="en-US" altLang="zh-CN" dirty="0"/>
              <a:t>,</a:t>
            </a:r>
            <a:r>
              <a:rPr lang="zh-CN" altLang="zh-CN" dirty="0"/>
              <a:t>再做一个调查表。</a:t>
            </a:r>
          </a:p>
          <a:p>
            <a:pPr>
              <a:lnSpc>
                <a:spcPct val="170000"/>
              </a:lnSpc>
            </a:pPr>
            <a:r>
              <a:rPr lang="en-US" altLang="zh-CN" dirty="0"/>
              <a:t>3.</a:t>
            </a:r>
            <a:r>
              <a:rPr lang="zh-CN" altLang="zh-CN" dirty="0"/>
              <a:t>调查者将重新设计好的调查表</a:t>
            </a:r>
            <a:r>
              <a:rPr lang="en-US" altLang="zh-CN" dirty="0"/>
              <a:t>,</a:t>
            </a:r>
            <a:r>
              <a:rPr lang="zh-CN" altLang="zh-CN" dirty="0"/>
              <a:t>连同整理出来的第一轮调查中的专家综合意见</a:t>
            </a:r>
            <a:r>
              <a:rPr lang="en-US" altLang="zh-CN" dirty="0"/>
              <a:t>,</a:t>
            </a:r>
            <a:r>
              <a:rPr lang="zh-CN" altLang="zh-CN" dirty="0"/>
              <a:t>再次邮寄给各位专家。请各位专家结合材料</a:t>
            </a:r>
            <a:r>
              <a:rPr lang="en-US" altLang="zh-CN" dirty="0"/>
              <a:t>,</a:t>
            </a:r>
            <a:r>
              <a:rPr lang="zh-CN" altLang="zh-CN" dirty="0"/>
              <a:t>再次填写调查问卷</a:t>
            </a:r>
            <a:r>
              <a:rPr lang="en-US" altLang="zh-CN" dirty="0"/>
              <a:t>,</a:t>
            </a:r>
            <a:r>
              <a:rPr lang="zh-CN" altLang="zh-CN" dirty="0"/>
              <a:t>再次寄回调查材料。</a:t>
            </a:r>
          </a:p>
          <a:p>
            <a:pPr>
              <a:lnSpc>
                <a:spcPct val="170000"/>
              </a:lnSpc>
            </a:pPr>
            <a:r>
              <a:rPr lang="en-US" altLang="zh-CN" dirty="0"/>
              <a:t>4.</a:t>
            </a:r>
            <a:r>
              <a:rPr lang="zh-CN" altLang="zh-CN" dirty="0"/>
              <a:t>调查者再次综合各位专家的意见</a:t>
            </a:r>
            <a:r>
              <a:rPr lang="en-US" altLang="zh-CN" dirty="0"/>
              <a:t>,</a:t>
            </a:r>
            <a:r>
              <a:rPr lang="zh-CN" altLang="zh-CN" dirty="0"/>
              <a:t>将材料再次寄给各位专家</a:t>
            </a:r>
            <a:r>
              <a:rPr lang="en-US" altLang="zh-CN" dirty="0"/>
              <a:t>,</a:t>
            </a:r>
            <a:r>
              <a:rPr lang="zh-CN" altLang="zh-CN" dirty="0"/>
              <a:t>请他们再次确定自己的意见</a:t>
            </a:r>
            <a:r>
              <a:rPr lang="en-US" altLang="zh-CN" dirty="0"/>
              <a:t>,</a:t>
            </a:r>
            <a:r>
              <a:rPr lang="zh-CN" altLang="zh-CN" dirty="0"/>
              <a:t>并充分阐述理由</a:t>
            </a:r>
            <a:r>
              <a:rPr lang="zh-CN" altLang="zh-CN" dirty="0" smtClean="0"/>
              <a:t>。</a:t>
            </a:r>
            <a:endParaRPr lang="zh-CN" altLang="en-US" dirty="0"/>
          </a:p>
        </p:txBody>
      </p:sp>
      <p:sp>
        <p:nvSpPr>
          <p:cNvPr id="4" name="日期占位符 3"/>
          <p:cNvSpPr>
            <a:spLocks noGrp="1"/>
          </p:cNvSpPr>
          <p:nvPr>
            <p:ph type="dt" sz="half" idx="10"/>
          </p:nvPr>
        </p:nvSpPr>
        <p:spPr/>
        <p:txBody>
          <a:bodyPr/>
          <a:lstStyle/>
          <a:p>
            <a:fld id="{8285155B-9832-449A-91F7-7039A42B3C7F}" type="datetime1">
              <a:rPr lang="zh-CN" altLang="en-US" smtClean="0"/>
              <a:t>2019/2/21</a:t>
            </a:fld>
            <a:endParaRPr lang="zh-CN" altLang="en-US"/>
          </a:p>
        </p:txBody>
      </p:sp>
    </p:spTree>
    <p:extLst>
      <p:ext uri="{BB962C8B-B14F-4D97-AF65-F5344CB8AC3E}">
        <p14:creationId xmlns:p14="http://schemas.microsoft.com/office/powerpoint/2010/main" val="5727874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a:bodyPr>
          <a:lstStyle/>
          <a:p>
            <a:r>
              <a:rPr lang="zh-CN" altLang="zh-CN" dirty="0"/>
              <a:t>二、德尔菲法的特点</a:t>
            </a:r>
          </a:p>
          <a:p>
            <a:r>
              <a:rPr lang="zh-CN" altLang="zh-CN" dirty="0"/>
              <a:t>（一）经济性</a:t>
            </a:r>
          </a:p>
          <a:p>
            <a:r>
              <a:rPr lang="zh-CN" altLang="zh-CN" dirty="0" smtClean="0"/>
              <a:t>（</a:t>
            </a:r>
            <a:r>
              <a:rPr lang="zh-CN" altLang="zh-CN" dirty="0"/>
              <a:t>二）匿名性</a:t>
            </a:r>
          </a:p>
          <a:p>
            <a:r>
              <a:rPr lang="zh-CN" altLang="zh-CN" dirty="0" smtClean="0"/>
              <a:t>（</a:t>
            </a:r>
            <a:r>
              <a:rPr lang="zh-CN" altLang="zh-CN" dirty="0"/>
              <a:t>三）客观性</a:t>
            </a:r>
          </a:p>
          <a:p>
            <a:r>
              <a:rPr lang="zh-CN" altLang="zh-CN" dirty="0" smtClean="0"/>
              <a:t>（</a:t>
            </a:r>
            <a:r>
              <a:rPr lang="zh-CN" altLang="zh-CN" dirty="0"/>
              <a:t>四）统计性</a:t>
            </a:r>
          </a:p>
          <a:p>
            <a:endParaRPr lang="zh-CN" altLang="en-US" dirty="0"/>
          </a:p>
        </p:txBody>
      </p:sp>
      <p:sp>
        <p:nvSpPr>
          <p:cNvPr id="4" name="日期占位符 3"/>
          <p:cNvSpPr>
            <a:spLocks noGrp="1"/>
          </p:cNvSpPr>
          <p:nvPr>
            <p:ph type="dt" sz="half" idx="10"/>
          </p:nvPr>
        </p:nvSpPr>
        <p:spPr/>
        <p:txBody>
          <a:bodyPr/>
          <a:lstStyle/>
          <a:p>
            <a:fld id="{8285155B-9832-449A-91F7-7039A42B3C7F}" type="datetime1">
              <a:rPr lang="zh-CN" altLang="en-US" smtClean="0"/>
              <a:t>2019/2/21</a:t>
            </a:fld>
            <a:endParaRPr lang="zh-CN" altLang="en-US"/>
          </a:p>
        </p:txBody>
      </p:sp>
    </p:spTree>
    <p:extLst>
      <p:ext uri="{BB962C8B-B14F-4D97-AF65-F5344CB8AC3E}">
        <p14:creationId xmlns:p14="http://schemas.microsoft.com/office/powerpoint/2010/main" val="28233839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a:bodyPr>
          <a:lstStyle/>
          <a:p>
            <a:r>
              <a:rPr lang="zh-CN" altLang="zh-CN" dirty="0"/>
              <a:t>三、德尔菲法的改进</a:t>
            </a:r>
          </a:p>
          <a:p>
            <a:r>
              <a:rPr lang="zh-CN" altLang="zh-CN" dirty="0" smtClean="0"/>
              <a:t>一类</a:t>
            </a:r>
            <a:r>
              <a:rPr lang="zh-CN" altLang="zh-CN" dirty="0"/>
              <a:t>是保持德尔菲法的基本特点</a:t>
            </a:r>
            <a:r>
              <a:rPr lang="en-US" altLang="zh-CN" dirty="0"/>
              <a:t>,</a:t>
            </a:r>
            <a:r>
              <a:rPr lang="zh-CN" altLang="zh-CN" dirty="0"/>
              <a:t>但作某些局部改进</a:t>
            </a:r>
            <a:r>
              <a:rPr lang="zh-CN" altLang="zh-CN" dirty="0" smtClean="0"/>
              <a:t>。</a:t>
            </a:r>
            <a:endParaRPr lang="en-US" altLang="zh-CN" dirty="0" smtClean="0"/>
          </a:p>
          <a:p>
            <a:r>
              <a:rPr lang="zh-CN" altLang="zh-CN" dirty="0" smtClean="0"/>
              <a:t>二</a:t>
            </a:r>
            <a:r>
              <a:rPr lang="zh-CN" altLang="zh-CN" dirty="0"/>
              <a:t>类是改变德尔菲法的某些基本特性</a:t>
            </a:r>
            <a:r>
              <a:rPr lang="zh-CN" altLang="zh-CN" dirty="0" smtClean="0"/>
              <a:t>。</a:t>
            </a:r>
            <a:endParaRPr lang="zh-CN" altLang="en-US" dirty="0"/>
          </a:p>
        </p:txBody>
      </p:sp>
      <p:sp>
        <p:nvSpPr>
          <p:cNvPr id="4" name="日期占位符 3"/>
          <p:cNvSpPr>
            <a:spLocks noGrp="1"/>
          </p:cNvSpPr>
          <p:nvPr>
            <p:ph type="dt" sz="half" idx="10"/>
          </p:nvPr>
        </p:nvSpPr>
        <p:spPr/>
        <p:txBody>
          <a:bodyPr/>
          <a:lstStyle/>
          <a:p>
            <a:fld id="{8285155B-9832-449A-91F7-7039A42B3C7F}" type="datetime1">
              <a:rPr lang="zh-CN" altLang="en-US" smtClean="0"/>
              <a:t>2019/2/21</a:t>
            </a:fld>
            <a:endParaRPr lang="zh-CN" altLang="en-US"/>
          </a:p>
        </p:txBody>
      </p:sp>
    </p:spTree>
    <p:extLst>
      <p:ext uri="{BB962C8B-B14F-4D97-AF65-F5344CB8AC3E}">
        <p14:creationId xmlns:p14="http://schemas.microsoft.com/office/powerpoint/2010/main" val="14822419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endParaRPr lang="zh-CN" altLang="en-US" dirty="0"/>
          </a:p>
        </p:txBody>
      </p:sp>
      <p:sp>
        <p:nvSpPr>
          <p:cNvPr id="3" name="内容占位符 2"/>
          <p:cNvSpPr>
            <a:spLocks noGrp="1"/>
          </p:cNvSpPr>
          <p:nvPr>
            <p:ph idx="1"/>
          </p:nvPr>
        </p:nvSpPr>
        <p:spPr/>
        <p:txBody>
          <a:bodyPr/>
          <a:lstStyle/>
          <a:p>
            <a:r>
              <a:rPr lang="zh-CN" altLang="zh-CN" dirty="0"/>
              <a:t>专家调查法是指组织农村社会经济领域的专家</a:t>
            </a:r>
            <a:r>
              <a:rPr lang="en-US" altLang="zh-CN" dirty="0"/>
              <a:t>,</a:t>
            </a:r>
            <a:r>
              <a:rPr lang="zh-CN" altLang="zh-CN" dirty="0"/>
              <a:t>运用专业方面的知识和经验</a:t>
            </a:r>
            <a:r>
              <a:rPr lang="en-US" altLang="zh-CN" dirty="0"/>
              <a:t>,</a:t>
            </a:r>
            <a:r>
              <a:rPr lang="zh-CN" altLang="zh-CN" dirty="0"/>
              <a:t>对调查对象的过去、现状及发展趋势等进行分析研究</a:t>
            </a:r>
            <a:r>
              <a:rPr lang="en-US" altLang="zh-CN" dirty="0"/>
              <a:t>,</a:t>
            </a:r>
            <a:r>
              <a:rPr lang="zh-CN" altLang="zh-CN" dirty="0"/>
              <a:t>从而对调查对象未来的整体发展趋势和状况作出科学的判断。专家调查法是一种预测性的社会经济调查方法。专家调查法的使用形式多样</a:t>
            </a:r>
            <a:r>
              <a:rPr lang="en-US" altLang="zh-CN" dirty="0"/>
              <a:t>,</a:t>
            </a:r>
            <a:r>
              <a:rPr lang="zh-CN" altLang="zh-CN" dirty="0"/>
              <a:t>本章重点介绍头脑风暴法和德尔菲法两种方法。</a:t>
            </a:r>
            <a:endParaRPr lang="zh-CN" altLang="en-US" dirty="0"/>
          </a:p>
        </p:txBody>
      </p:sp>
      <p:sp>
        <p:nvSpPr>
          <p:cNvPr id="4" name="日期占位符 3"/>
          <p:cNvSpPr>
            <a:spLocks noGrp="1"/>
          </p:cNvSpPr>
          <p:nvPr>
            <p:ph type="dt" sz="half" idx="10"/>
          </p:nvPr>
        </p:nvSpPr>
        <p:spPr/>
        <p:txBody>
          <a:bodyPr/>
          <a:lstStyle/>
          <a:p>
            <a:fld id="{8285155B-9832-449A-91F7-7039A42B3C7F}" type="datetime1">
              <a:rPr lang="zh-CN" altLang="en-US" smtClean="0"/>
              <a:t>2019/2/21</a:t>
            </a:fld>
            <a:endParaRPr lang="zh-CN" altLang="en-US"/>
          </a:p>
        </p:txBody>
      </p:sp>
    </p:spTree>
    <p:extLst>
      <p:ext uri="{BB962C8B-B14F-4D97-AF65-F5344CB8AC3E}">
        <p14:creationId xmlns:p14="http://schemas.microsoft.com/office/powerpoint/2010/main" val="37717044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dirty="0" smtClean="0">
                <a:effectLst/>
              </a:rPr>
              <a:t>第一</a:t>
            </a:r>
            <a:r>
              <a:rPr lang="zh-CN" altLang="zh-CN" dirty="0">
                <a:effectLst/>
              </a:rPr>
              <a:t>节　头脑风暴</a:t>
            </a:r>
            <a:r>
              <a:rPr lang="zh-CN" altLang="zh-CN" dirty="0" smtClean="0">
                <a:effectLst/>
              </a:rPr>
              <a:t>法</a:t>
            </a:r>
            <a:endParaRPr lang="zh-CN" altLang="en-US" dirty="0"/>
          </a:p>
        </p:txBody>
      </p:sp>
      <p:sp>
        <p:nvSpPr>
          <p:cNvPr id="3" name="内容占位符 2"/>
          <p:cNvSpPr>
            <a:spLocks noGrp="1"/>
          </p:cNvSpPr>
          <p:nvPr>
            <p:ph idx="1"/>
          </p:nvPr>
        </p:nvSpPr>
        <p:spPr>
          <a:xfrm>
            <a:off x="1799844" y="1417638"/>
            <a:ext cx="9997440" cy="5197474"/>
          </a:xfrm>
        </p:spPr>
        <p:txBody>
          <a:bodyPr>
            <a:normAutofit/>
          </a:bodyPr>
          <a:lstStyle/>
          <a:p>
            <a:r>
              <a:rPr lang="zh-CN" altLang="zh-CN" dirty="0"/>
              <a:t>头脑风暴</a:t>
            </a:r>
            <a:r>
              <a:rPr lang="zh-CN" altLang="zh-CN" dirty="0" smtClean="0"/>
              <a:t>法是</a:t>
            </a:r>
            <a:r>
              <a:rPr lang="zh-CN" altLang="zh-CN" dirty="0"/>
              <a:t>指对社会经济现象或问题的趋势判断是依据专家的创造性逻辑思维活动而获得的一种方法</a:t>
            </a:r>
            <a:r>
              <a:rPr lang="zh-CN" altLang="zh-CN" dirty="0" smtClean="0"/>
              <a:t>。</a:t>
            </a:r>
            <a:endParaRPr lang="en-US" altLang="zh-CN" dirty="0" smtClean="0"/>
          </a:p>
          <a:p>
            <a:r>
              <a:rPr lang="zh-CN" altLang="zh-CN" dirty="0" smtClean="0"/>
              <a:t>一</a:t>
            </a:r>
            <a:r>
              <a:rPr lang="zh-CN" altLang="zh-CN" dirty="0"/>
              <a:t>、个人头脑风暴</a:t>
            </a:r>
            <a:r>
              <a:rPr lang="zh-CN" altLang="zh-CN" dirty="0" smtClean="0"/>
              <a:t>法</a:t>
            </a:r>
            <a:endParaRPr lang="en-US" altLang="zh-CN" dirty="0" smtClean="0"/>
          </a:p>
          <a:p>
            <a:r>
              <a:rPr lang="zh-CN" altLang="zh-CN" dirty="0"/>
              <a:t>个人头脑风暴法</a:t>
            </a:r>
            <a:r>
              <a:rPr lang="en-US" altLang="zh-CN" dirty="0"/>
              <a:t>,</a:t>
            </a:r>
            <a:r>
              <a:rPr lang="zh-CN" altLang="zh-CN" dirty="0"/>
              <a:t>是指基于已有的信息，依靠专家个人的智能开展创造性逻辑思维活动</a:t>
            </a:r>
            <a:r>
              <a:rPr lang="en-US" altLang="zh-CN" dirty="0"/>
              <a:t>,</a:t>
            </a:r>
            <a:r>
              <a:rPr lang="zh-CN" altLang="zh-CN" dirty="0"/>
              <a:t>对预测对象的发展趋势及状况进行判断的一种</a:t>
            </a:r>
            <a:r>
              <a:rPr lang="zh-CN" altLang="zh-CN" dirty="0" smtClean="0"/>
              <a:t>方法</a:t>
            </a:r>
            <a:r>
              <a:rPr lang="zh-CN" altLang="en-US" dirty="0" smtClean="0"/>
              <a:t>。</a:t>
            </a:r>
            <a:endParaRPr lang="en-US" altLang="zh-CN" dirty="0" smtClean="0"/>
          </a:p>
          <a:p>
            <a:r>
              <a:rPr lang="zh-CN" altLang="zh-CN" dirty="0"/>
              <a:t>二、集体头脑风暴法</a:t>
            </a:r>
          </a:p>
          <a:p>
            <a:r>
              <a:rPr lang="zh-CN" altLang="zh-CN" dirty="0"/>
              <a:t>集体头脑风暴法弥补了个人头脑风暴法的不足</a:t>
            </a:r>
            <a:r>
              <a:rPr lang="en-US" altLang="zh-CN" dirty="0"/>
              <a:t>,</a:t>
            </a:r>
            <a:r>
              <a:rPr lang="zh-CN" altLang="zh-CN" dirty="0"/>
              <a:t>是集专家智慧于一体而进行农村社会经济现象或问题的发展趋势或状况判断的一种方法。</a:t>
            </a:r>
          </a:p>
          <a:p>
            <a:endParaRPr lang="zh-CN" altLang="zh-CN" dirty="0"/>
          </a:p>
          <a:p>
            <a:endParaRPr lang="zh-CN" altLang="en-US" dirty="0">
              <a:latin typeface="+mn-ea"/>
            </a:endParaRPr>
          </a:p>
        </p:txBody>
      </p:sp>
      <p:sp>
        <p:nvSpPr>
          <p:cNvPr id="4" name="日期占位符 3"/>
          <p:cNvSpPr>
            <a:spLocks noGrp="1"/>
          </p:cNvSpPr>
          <p:nvPr>
            <p:ph type="dt" sz="half" idx="10"/>
          </p:nvPr>
        </p:nvSpPr>
        <p:spPr/>
        <p:txBody>
          <a:bodyPr/>
          <a:lstStyle/>
          <a:p>
            <a:fld id="{8285155B-9832-449A-91F7-7039A42B3C7F}" type="datetime1">
              <a:rPr lang="zh-CN" altLang="en-US" smtClean="0"/>
              <a:t>2019/2/21</a:t>
            </a:fld>
            <a:endParaRPr lang="zh-CN" altLang="en-US"/>
          </a:p>
        </p:txBody>
      </p:sp>
    </p:spTree>
    <p:extLst>
      <p:ext uri="{BB962C8B-B14F-4D97-AF65-F5344CB8AC3E}">
        <p14:creationId xmlns:p14="http://schemas.microsoft.com/office/powerpoint/2010/main" val="21468717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a:xfrm>
            <a:off x="1914144" y="274638"/>
            <a:ext cx="9997440" cy="6183312"/>
          </a:xfrm>
        </p:spPr>
        <p:txBody>
          <a:bodyPr>
            <a:normAutofit fontScale="70000" lnSpcReduction="20000"/>
          </a:bodyPr>
          <a:lstStyle/>
          <a:p>
            <a:r>
              <a:rPr lang="en-US" altLang="zh-CN" dirty="0"/>
              <a:t>(</a:t>
            </a:r>
            <a:r>
              <a:rPr lang="zh-CN" altLang="zh-CN" dirty="0"/>
              <a:t>一</a:t>
            </a:r>
            <a:r>
              <a:rPr lang="en-US" altLang="zh-CN" dirty="0"/>
              <a:t>)</a:t>
            </a:r>
            <a:r>
              <a:rPr lang="zh-CN" altLang="zh-CN" dirty="0"/>
              <a:t>直接头脑风暴法</a:t>
            </a:r>
          </a:p>
          <a:p>
            <a:r>
              <a:rPr lang="zh-CN" altLang="zh-CN" dirty="0" smtClean="0"/>
              <a:t>又</a:t>
            </a:r>
            <a:r>
              <a:rPr lang="zh-CN" altLang="zh-CN" dirty="0"/>
              <a:t>称作专家会议法</a:t>
            </a:r>
            <a:r>
              <a:rPr lang="en-US" altLang="zh-CN" dirty="0"/>
              <a:t>,</a:t>
            </a:r>
            <a:r>
              <a:rPr lang="zh-CN" altLang="zh-CN" dirty="0"/>
              <a:t>是专家们之间通过思想信息的交流</a:t>
            </a:r>
            <a:r>
              <a:rPr lang="en-US" altLang="zh-CN" dirty="0"/>
              <a:t>,</a:t>
            </a:r>
            <a:r>
              <a:rPr lang="zh-CN" altLang="zh-CN" dirty="0"/>
              <a:t>产生思想共鸣和思想组合</a:t>
            </a:r>
            <a:r>
              <a:rPr lang="en-US" altLang="zh-CN" dirty="0"/>
              <a:t>,</a:t>
            </a:r>
            <a:r>
              <a:rPr lang="zh-CN" altLang="zh-CN" dirty="0"/>
              <a:t>从而形成更高层次的思想的一种方法。直接头脑风暴法的主要形式是组织专家会议，也就是我们经常所说的“神仙会”。</a:t>
            </a:r>
          </a:p>
          <a:p>
            <a:r>
              <a:rPr lang="en-US" altLang="zh-CN" dirty="0"/>
              <a:t>1.</a:t>
            </a:r>
            <a:r>
              <a:rPr lang="zh-CN" altLang="zh-CN" dirty="0"/>
              <a:t>组织专家会议的</a:t>
            </a:r>
            <a:r>
              <a:rPr lang="zh-CN" altLang="zh-CN" dirty="0" smtClean="0"/>
              <a:t>规则</a:t>
            </a:r>
            <a:endParaRPr lang="en-US" altLang="zh-CN" dirty="0" smtClean="0"/>
          </a:p>
          <a:p>
            <a:r>
              <a:rPr lang="en-US" altLang="zh-CN" dirty="0"/>
              <a:t>(1)</a:t>
            </a:r>
            <a:r>
              <a:rPr lang="zh-CN" altLang="zh-CN" dirty="0"/>
              <a:t>会议主持人要对会议主题非常明确</a:t>
            </a:r>
            <a:r>
              <a:rPr lang="en-US" altLang="zh-CN" dirty="0"/>
              <a:t>,</a:t>
            </a:r>
            <a:r>
              <a:rPr lang="zh-CN" altLang="zh-CN" dirty="0"/>
              <a:t>在主持会议的过程中要时刻提醒与会专家围绕主题进行讨论</a:t>
            </a:r>
            <a:r>
              <a:rPr lang="en-US" altLang="zh-CN" dirty="0"/>
              <a:t>,</a:t>
            </a:r>
            <a:r>
              <a:rPr lang="zh-CN" altLang="zh-CN" dirty="0"/>
              <a:t>而不要跑题。专家会议的组织工作和领导工作可以交给有预测经验的、对于要预测的主题和专家会议法组织的程序都比较熟悉的专家担任。如果所讨论的问题涉及的面比较窄</a:t>
            </a:r>
            <a:r>
              <a:rPr lang="en-US" altLang="zh-CN" dirty="0"/>
              <a:t>,</a:t>
            </a:r>
            <a:r>
              <a:rPr lang="zh-CN" altLang="zh-CN" dirty="0"/>
              <a:t>那么领导工作可以邀请精通专业的专家共同担任。</a:t>
            </a:r>
          </a:p>
          <a:p>
            <a:r>
              <a:rPr lang="en-US" altLang="zh-CN" dirty="0"/>
              <a:t>(2)</a:t>
            </a:r>
            <a:r>
              <a:rPr lang="zh-CN" altLang="zh-CN" dirty="0"/>
              <a:t>会议鼓励与会专家自由发表意见</a:t>
            </a:r>
            <a:r>
              <a:rPr lang="en-US" altLang="zh-CN" dirty="0"/>
              <a:t>,</a:t>
            </a:r>
            <a:r>
              <a:rPr lang="zh-CN" altLang="zh-CN" dirty="0"/>
              <a:t>但不得重复别人的意见或者反驳别人的意见</a:t>
            </a:r>
            <a:r>
              <a:rPr lang="en-US" altLang="zh-CN" dirty="0"/>
              <a:t>,</a:t>
            </a:r>
            <a:r>
              <a:rPr lang="zh-CN" altLang="zh-CN" dirty="0"/>
              <a:t>从而形成一种自由讨论的气氛</a:t>
            </a:r>
            <a:r>
              <a:rPr lang="en-US" altLang="zh-CN" dirty="0"/>
              <a:t>,</a:t>
            </a:r>
            <a:r>
              <a:rPr lang="zh-CN" altLang="zh-CN" dirty="0"/>
              <a:t>激发与会专家进行创造性思维活动的积极性。</a:t>
            </a:r>
          </a:p>
          <a:p>
            <a:r>
              <a:rPr lang="en-US" altLang="zh-CN" dirty="0"/>
              <a:t>(3)</a:t>
            </a:r>
            <a:r>
              <a:rPr lang="zh-CN" altLang="zh-CN" dirty="0"/>
              <a:t>会议支持专家不断修改、补充和完善自己的意见</a:t>
            </a:r>
            <a:r>
              <a:rPr lang="en-US" altLang="zh-CN" dirty="0"/>
              <a:t>,</a:t>
            </a:r>
            <a:r>
              <a:rPr lang="zh-CN" altLang="zh-CN" dirty="0"/>
              <a:t>对要求修改或补充自己想法的人</a:t>
            </a:r>
            <a:r>
              <a:rPr lang="en-US" altLang="zh-CN" dirty="0"/>
              <a:t>,</a:t>
            </a:r>
            <a:r>
              <a:rPr lang="zh-CN" altLang="zh-CN" dirty="0"/>
              <a:t>提供优先发言权。</a:t>
            </a:r>
          </a:p>
          <a:p>
            <a:r>
              <a:rPr lang="en-US" altLang="zh-CN" dirty="0"/>
              <a:t>(4)</a:t>
            </a:r>
            <a:r>
              <a:rPr lang="zh-CN" altLang="zh-CN" dirty="0"/>
              <a:t>会议主持人或者一些与会领导和权威人士</a:t>
            </a:r>
            <a:r>
              <a:rPr lang="en-US" altLang="zh-CN" dirty="0"/>
              <a:t>,</a:t>
            </a:r>
            <a:r>
              <a:rPr lang="zh-CN" altLang="zh-CN" dirty="0"/>
              <a:t>不能发表自己的倾向性意见或建议</a:t>
            </a:r>
            <a:r>
              <a:rPr lang="en-US" altLang="zh-CN" dirty="0"/>
              <a:t>,</a:t>
            </a:r>
            <a:r>
              <a:rPr lang="zh-CN" altLang="zh-CN" dirty="0"/>
              <a:t>以免妨碍会议的自由气氛。</a:t>
            </a:r>
          </a:p>
          <a:p>
            <a:r>
              <a:rPr lang="en-US" altLang="zh-CN" dirty="0"/>
              <a:t>(5)</a:t>
            </a:r>
            <a:r>
              <a:rPr lang="zh-CN" altLang="zh-CN" dirty="0"/>
              <a:t>会议强调简短发言</a:t>
            </a:r>
            <a:r>
              <a:rPr lang="en-US" altLang="zh-CN" dirty="0"/>
              <a:t>,</a:t>
            </a:r>
            <a:r>
              <a:rPr lang="zh-CN" altLang="zh-CN" dirty="0"/>
              <a:t>不支持遏制创造性思维的长篇和反复论证的发言。</a:t>
            </a:r>
          </a:p>
          <a:p>
            <a:r>
              <a:rPr lang="en-US" altLang="zh-CN" dirty="0"/>
              <a:t>(6)</a:t>
            </a:r>
            <a:r>
              <a:rPr lang="zh-CN" altLang="zh-CN" dirty="0"/>
              <a:t>会议不支持专家们宣读事先准备好的发言稿。</a:t>
            </a:r>
          </a:p>
          <a:p>
            <a:endParaRPr lang="en-US" altLang="zh-CN" dirty="0" smtClean="0"/>
          </a:p>
          <a:p>
            <a:endParaRPr lang="en-US" altLang="zh-CN" dirty="0"/>
          </a:p>
          <a:p>
            <a:endParaRPr lang="zh-CN" altLang="zh-CN" dirty="0"/>
          </a:p>
          <a:p>
            <a:endParaRPr lang="zh-CN" altLang="en-US" dirty="0"/>
          </a:p>
        </p:txBody>
      </p:sp>
      <p:sp>
        <p:nvSpPr>
          <p:cNvPr id="4" name="日期占位符 3"/>
          <p:cNvSpPr>
            <a:spLocks noGrp="1"/>
          </p:cNvSpPr>
          <p:nvPr>
            <p:ph type="dt" sz="half" idx="10"/>
          </p:nvPr>
        </p:nvSpPr>
        <p:spPr/>
        <p:txBody>
          <a:bodyPr/>
          <a:lstStyle/>
          <a:p>
            <a:fld id="{8285155B-9832-449A-91F7-7039A42B3C7F}" type="datetime1">
              <a:rPr lang="zh-CN" altLang="en-US" smtClean="0"/>
              <a:t>2019/2/21</a:t>
            </a:fld>
            <a:endParaRPr lang="zh-CN" altLang="en-US"/>
          </a:p>
        </p:txBody>
      </p:sp>
    </p:spTree>
    <p:extLst>
      <p:ext uri="{BB962C8B-B14F-4D97-AF65-F5344CB8AC3E}">
        <p14:creationId xmlns:p14="http://schemas.microsoft.com/office/powerpoint/2010/main" val="12895874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dirty="0"/>
          </a:p>
        </p:txBody>
      </p:sp>
      <p:sp>
        <p:nvSpPr>
          <p:cNvPr id="3" name="内容占位符 2"/>
          <p:cNvSpPr>
            <a:spLocks noGrp="1"/>
          </p:cNvSpPr>
          <p:nvPr>
            <p:ph idx="1"/>
          </p:nvPr>
        </p:nvSpPr>
        <p:spPr/>
        <p:txBody>
          <a:bodyPr>
            <a:normAutofit/>
          </a:bodyPr>
          <a:lstStyle/>
          <a:p>
            <a:r>
              <a:rPr lang="en-US" altLang="zh-CN" dirty="0"/>
              <a:t>2.</a:t>
            </a:r>
            <a:r>
              <a:rPr lang="zh-CN" altLang="zh-CN" dirty="0"/>
              <a:t>确定参加会议的专家</a:t>
            </a:r>
            <a:r>
              <a:rPr lang="zh-CN" altLang="zh-CN" dirty="0" smtClean="0"/>
              <a:t>人数</a:t>
            </a:r>
            <a:endParaRPr lang="en-US" altLang="zh-CN" dirty="0" smtClean="0"/>
          </a:p>
          <a:p>
            <a:r>
              <a:rPr lang="zh-CN" altLang="zh-CN" dirty="0"/>
              <a:t>一般来讲</a:t>
            </a:r>
            <a:r>
              <a:rPr lang="en-US" altLang="zh-CN" dirty="0"/>
              <a:t>,</a:t>
            </a:r>
            <a:r>
              <a:rPr lang="zh-CN" altLang="zh-CN" dirty="0"/>
              <a:t>参加专家会议的人数以有利于开展创造性逻辑思维活动为标准</a:t>
            </a:r>
            <a:r>
              <a:rPr lang="en-US" altLang="zh-CN" dirty="0"/>
              <a:t>,8~10</a:t>
            </a:r>
            <a:r>
              <a:rPr lang="zh-CN" altLang="zh-CN" dirty="0"/>
              <a:t>人的专家人数比较适合于进行讨论。如果人数比较多</a:t>
            </a:r>
            <a:r>
              <a:rPr lang="en-US" altLang="zh-CN" dirty="0"/>
              <a:t>,</a:t>
            </a:r>
            <a:r>
              <a:rPr lang="zh-CN" altLang="zh-CN" dirty="0"/>
              <a:t>那么也可以根据情况予以分组。会议时间一般为</a:t>
            </a:r>
            <a:r>
              <a:rPr lang="en-US" altLang="zh-CN" dirty="0"/>
              <a:t>20~60</a:t>
            </a:r>
            <a:r>
              <a:rPr lang="zh-CN" altLang="zh-CN" dirty="0"/>
              <a:t>分钟。</a:t>
            </a:r>
            <a:endParaRPr lang="zh-CN" altLang="zh-CN" dirty="0"/>
          </a:p>
          <a:p>
            <a:r>
              <a:rPr lang="en-US" altLang="zh-CN" dirty="0"/>
              <a:t>3.</a:t>
            </a:r>
            <a:r>
              <a:rPr lang="zh-CN" altLang="zh-CN" dirty="0"/>
              <a:t>确定参加会议的专家</a:t>
            </a:r>
            <a:r>
              <a:rPr lang="zh-CN" altLang="zh-CN" dirty="0" smtClean="0"/>
              <a:t>人选</a:t>
            </a:r>
            <a:endParaRPr lang="en-US" altLang="zh-CN" dirty="0" smtClean="0"/>
          </a:p>
          <a:p>
            <a:r>
              <a:rPr lang="zh-CN" altLang="zh-CN" dirty="0"/>
              <a:t>确定参加会议的专家一般应该具备较高的逻辑思维能力</a:t>
            </a:r>
            <a:r>
              <a:rPr lang="en-US" altLang="zh-CN" dirty="0"/>
              <a:t>,</a:t>
            </a:r>
            <a:r>
              <a:rPr lang="zh-CN" altLang="zh-CN" dirty="0"/>
              <a:t>在进行创新性思维的过程中</a:t>
            </a:r>
            <a:r>
              <a:rPr lang="en-US" altLang="zh-CN" dirty="0"/>
              <a:t>,</a:t>
            </a:r>
            <a:r>
              <a:rPr lang="zh-CN" altLang="zh-CN" dirty="0"/>
              <a:t>能够注意力集中，能够具有举一反三的能力</a:t>
            </a:r>
            <a:r>
              <a:rPr lang="zh-CN" altLang="zh-CN" dirty="0" smtClean="0"/>
              <a:t>。</a:t>
            </a:r>
            <a:endParaRPr lang="zh-CN" altLang="zh-CN" dirty="0"/>
          </a:p>
        </p:txBody>
      </p:sp>
      <p:sp>
        <p:nvSpPr>
          <p:cNvPr id="4" name="日期占位符 3"/>
          <p:cNvSpPr>
            <a:spLocks noGrp="1"/>
          </p:cNvSpPr>
          <p:nvPr>
            <p:ph type="dt" sz="half" idx="10"/>
          </p:nvPr>
        </p:nvSpPr>
        <p:spPr/>
        <p:txBody>
          <a:bodyPr/>
          <a:lstStyle/>
          <a:p>
            <a:fld id="{8285155B-9832-449A-91F7-7039A42B3C7F}" type="datetime1">
              <a:rPr lang="zh-CN" altLang="en-US" smtClean="0"/>
              <a:t>2019/2/21</a:t>
            </a:fld>
            <a:endParaRPr lang="zh-CN" altLang="en-US"/>
          </a:p>
        </p:txBody>
      </p:sp>
    </p:spTree>
    <p:extLst>
      <p:ext uri="{BB962C8B-B14F-4D97-AF65-F5344CB8AC3E}">
        <p14:creationId xmlns:p14="http://schemas.microsoft.com/office/powerpoint/2010/main" val="26922616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endParaRPr lang="zh-CN" altLang="en-US" dirty="0"/>
          </a:p>
        </p:txBody>
      </p:sp>
      <p:sp>
        <p:nvSpPr>
          <p:cNvPr id="3" name="内容占位符 2"/>
          <p:cNvSpPr>
            <a:spLocks noGrp="1"/>
          </p:cNvSpPr>
          <p:nvPr>
            <p:ph idx="1"/>
          </p:nvPr>
        </p:nvSpPr>
        <p:spPr/>
        <p:txBody>
          <a:bodyPr>
            <a:normAutofit/>
          </a:bodyPr>
          <a:lstStyle/>
          <a:p>
            <a:r>
              <a:rPr lang="en-US" altLang="zh-CN" dirty="0"/>
              <a:t>4.</a:t>
            </a:r>
            <a:r>
              <a:rPr lang="zh-CN" altLang="zh-CN" dirty="0"/>
              <a:t>整理会议信息</a:t>
            </a:r>
          </a:p>
          <a:p>
            <a:r>
              <a:rPr lang="en-US" altLang="zh-CN" dirty="0" smtClean="0"/>
              <a:t>(</a:t>
            </a:r>
            <a:r>
              <a:rPr lang="en-US" altLang="zh-CN" dirty="0"/>
              <a:t>1)</a:t>
            </a:r>
            <a:r>
              <a:rPr lang="zh-CN" altLang="zh-CN" dirty="0"/>
              <a:t>为每一位专家提出的意见或想法进行名称编制</a:t>
            </a:r>
            <a:r>
              <a:rPr lang="en-US" altLang="zh-CN" dirty="0"/>
              <a:t>,</a:t>
            </a:r>
            <a:r>
              <a:rPr lang="zh-CN" altLang="zh-CN" dirty="0"/>
              <a:t>并用通用术语表达出每一个意见。</a:t>
            </a:r>
          </a:p>
          <a:p>
            <a:r>
              <a:rPr lang="en-US" altLang="zh-CN" dirty="0"/>
              <a:t>(2)</a:t>
            </a:r>
            <a:r>
              <a:rPr lang="zh-CN" altLang="zh-CN" dirty="0"/>
              <a:t>将重复和互为补充的意见找出来</a:t>
            </a:r>
            <a:r>
              <a:rPr lang="en-US" altLang="zh-CN" dirty="0"/>
              <a:t>,</a:t>
            </a:r>
            <a:r>
              <a:rPr lang="zh-CN" altLang="zh-CN" dirty="0"/>
              <a:t>在此基础上形成综合意见。</a:t>
            </a:r>
          </a:p>
          <a:p>
            <a:r>
              <a:rPr lang="en-US" altLang="zh-CN" dirty="0"/>
              <a:t>(3)</a:t>
            </a:r>
            <a:r>
              <a:rPr lang="zh-CN" altLang="zh-CN" dirty="0"/>
              <a:t>提出专家意见评价标准</a:t>
            </a:r>
            <a:r>
              <a:rPr lang="en-US" altLang="zh-CN" dirty="0"/>
              <a:t>,</a:t>
            </a:r>
            <a:r>
              <a:rPr lang="zh-CN" altLang="zh-CN" dirty="0"/>
              <a:t>以确定什么样的意见比较符合需求。</a:t>
            </a:r>
          </a:p>
          <a:p>
            <a:r>
              <a:rPr lang="en-US" altLang="zh-CN" dirty="0"/>
              <a:t>(4)</a:t>
            </a:r>
            <a:r>
              <a:rPr lang="zh-CN" altLang="zh-CN" dirty="0"/>
              <a:t>分组编制专家意见一览表。</a:t>
            </a:r>
          </a:p>
          <a:p>
            <a:endParaRPr lang="zh-CN" altLang="en-US" dirty="0"/>
          </a:p>
        </p:txBody>
      </p:sp>
      <p:sp>
        <p:nvSpPr>
          <p:cNvPr id="4" name="日期占位符 3"/>
          <p:cNvSpPr>
            <a:spLocks noGrp="1"/>
          </p:cNvSpPr>
          <p:nvPr>
            <p:ph type="dt" sz="half" idx="10"/>
          </p:nvPr>
        </p:nvSpPr>
        <p:spPr/>
        <p:txBody>
          <a:bodyPr/>
          <a:lstStyle/>
          <a:p>
            <a:fld id="{8285155B-9832-449A-91F7-7039A42B3C7F}" type="datetime1">
              <a:rPr lang="zh-CN" altLang="en-US" smtClean="0"/>
              <a:t>2019/2/21</a:t>
            </a:fld>
            <a:endParaRPr lang="zh-CN" altLang="en-US"/>
          </a:p>
        </p:txBody>
      </p:sp>
    </p:spTree>
    <p:extLst>
      <p:ext uri="{BB962C8B-B14F-4D97-AF65-F5344CB8AC3E}">
        <p14:creationId xmlns:p14="http://schemas.microsoft.com/office/powerpoint/2010/main" val="1521945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normAutofit fontScale="92500" lnSpcReduction="20000"/>
          </a:bodyPr>
          <a:lstStyle/>
          <a:p>
            <a:r>
              <a:rPr lang="en-US" altLang="zh-CN" dirty="0"/>
              <a:t>5.</a:t>
            </a:r>
            <a:r>
              <a:rPr lang="zh-CN" altLang="zh-CN" dirty="0"/>
              <a:t>直接头脑风暴法的特点</a:t>
            </a:r>
          </a:p>
          <a:p>
            <a:r>
              <a:rPr lang="zh-CN" altLang="zh-CN" dirty="0"/>
              <a:t>直接头脑风暴法比个人头脑风暴法更容易发挥专家群体的智慧</a:t>
            </a:r>
            <a:r>
              <a:rPr lang="en-US" altLang="zh-CN" dirty="0"/>
              <a:t>,</a:t>
            </a:r>
            <a:r>
              <a:rPr lang="zh-CN" altLang="zh-CN" dirty="0"/>
              <a:t>其创造力大于每个专家单独的能力</a:t>
            </a:r>
            <a:r>
              <a:rPr lang="en-US" altLang="zh-CN" dirty="0"/>
              <a:t>,</a:t>
            </a:r>
            <a:r>
              <a:rPr lang="zh-CN" altLang="zh-CN" dirty="0"/>
              <a:t>也大于每个专家单独能力的总和。专家会议上的信息量比单个成员提供的信息量要大得多</a:t>
            </a:r>
            <a:r>
              <a:rPr lang="en-US" altLang="zh-CN" dirty="0"/>
              <a:t>,</a:t>
            </a:r>
            <a:r>
              <a:rPr lang="zh-CN" altLang="zh-CN" dirty="0"/>
              <a:t>所要考虑的因素也比单个成员所要考虑的因素多。专家会议提供的预测方案比单个成员提供的方案更加具体全面</a:t>
            </a:r>
            <a:r>
              <a:rPr lang="zh-CN" altLang="zh-CN" dirty="0" smtClean="0"/>
              <a:t>。</a:t>
            </a:r>
            <a:endParaRPr lang="zh-CN" altLang="zh-CN" dirty="0"/>
          </a:p>
          <a:p>
            <a:r>
              <a:rPr lang="zh-CN" altLang="zh-CN" dirty="0" smtClean="0"/>
              <a:t>不足</a:t>
            </a:r>
            <a:r>
              <a:rPr lang="zh-CN" altLang="zh-CN" dirty="0"/>
              <a:t>之</a:t>
            </a:r>
            <a:r>
              <a:rPr lang="zh-CN" altLang="zh-CN" dirty="0" smtClean="0"/>
              <a:t>处</a:t>
            </a:r>
            <a:r>
              <a:rPr lang="zh-CN" altLang="en-US" dirty="0" smtClean="0"/>
              <a:t>：</a:t>
            </a:r>
            <a:r>
              <a:rPr lang="zh-CN" altLang="zh-CN" dirty="0" smtClean="0"/>
              <a:t>专家</a:t>
            </a:r>
            <a:r>
              <a:rPr lang="zh-CN" altLang="zh-CN" dirty="0"/>
              <a:t>会议的组织相对困难</a:t>
            </a:r>
            <a:r>
              <a:rPr lang="en-US" altLang="zh-CN" dirty="0"/>
              <a:t>,</a:t>
            </a:r>
            <a:r>
              <a:rPr lang="zh-CN" altLang="zh-CN" dirty="0"/>
              <a:t>要能够请到那么多专家</a:t>
            </a:r>
            <a:r>
              <a:rPr lang="en-US" altLang="zh-CN" dirty="0"/>
              <a:t>,</a:t>
            </a:r>
            <a:r>
              <a:rPr lang="zh-CN" altLang="zh-CN" dirty="0"/>
              <a:t>并且同时能将这些专家在同一时间聚在一起</a:t>
            </a:r>
            <a:r>
              <a:rPr lang="en-US" altLang="zh-CN" dirty="0"/>
              <a:t>,</a:t>
            </a:r>
            <a:r>
              <a:rPr lang="zh-CN" altLang="zh-CN" dirty="0"/>
              <a:t>不是一件容易的事。再如</a:t>
            </a:r>
            <a:r>
              <a:rPr lang="en-US" altLang="zh-CN" dirty="0"/>
              <a:t>,</a:t>
            </a:r>
            <a:r>
              <a:rPr lang="zh-CN" altLang="zh-CN" dirty="0"/>
              <a:t>与会专家有时会受到其他专家</a:t>
            </a:r>
            <a:r>
              <a:rPr lang="en-US" altLang="zh-CN" dirty="0"/>
              <a:t>,</a:t>
            </a:r>
            <a:r>
              <a:rPr lang="zh-CN" altLang="zh-CN" dirty="0"/>
              <a:t>特别是权威专家或领导等少数人意见的影响</a:t>
            </a:r>
            <a:r>
              <a:rPr lang="en-US" altLang="zh-CN" dirty="0"/>
              <a:t>,</a:t>
            </a:r>
            <a:r>
              <a:rPr lang="zh-CN" altLang="zh-CN" dirty="0"/>
              <a:t>从而使自身观点不能得到很好的或充分的</a:t>
            </a:r>
            <a:r>
              <a:rPr lang="zh-CN" altLang="zh-CN" dirty="0" smtClean="0"/>
              <a:t>表达</a:t>
            </a:r>
            <a:r>
              <a:rPr lang="zh-CN" altLang="en-US" dirty="0"/>
              <a:t>；</a:t>
            </a:r>
            <a:r>
              <a:rPr lang="zh-CN" altLang="zh-CN" dirty="0" smtClean="0"/>
              <a:t>另一方面</a:t>
            </a:r>
            <a:r>
              <a:rPr lang="en-US" altLang="zh-CN" dirty="0"/>
              <a:t>,</a:t>
            </a:r>
            <a:r>
              <a:rPr lang="zh-CN" altLang="zh-CN" dirty="0"/>
              <a:t>一些专家会相对坚持自己的观点</a:t>
            </a:r>
            <a:r>
              <a:rPr lang="en-US" altLang="zh-CN" dirty="0"/>
              <a:t>,</a:t>
            </a:r>
            <a:r>
              <a:rPr lang="zh-CN" altLang="zh-CN" dirty="0"/>
              <a:t>而不愿意改变自己的认识。</a:t>
            </a:r>
          </a:p>
          <a:p>
            <a:endParaRPr lang="zh-CN" altLang="en-US" dirty="0"/>
          </a:p>
        </p:txBody>
      </p:sp>
      <p:sp>
        <p:nvSpPr>
          <p:cNvPr id="4" name="日期占位符 3"/>
          <p:cNvSpPr>
            <a:spLocks noGrp="1"/>
          </p:cNvSpPr>
          <p:nvPr>
            <p:ph type="dt" sz="half" idx="10"/>
          </p:nvPr>
        </p:nvSpPr>
        <p:spPr/>
        <p:txBody>
          <a:bodyPr/>
          <a:lstStyle/>
          <a:p>
            <a:fld id="{8285155B-9832-449A-91F7-7039A42B3C7F}" type="datetime1">
              <a:rPr lang="zh-CN" altLang="en-US" smtClean="0"/>
              <a:t>2019/2/21</a:t>
            </a:fld>
            <a:endParaRPr lang="zh-CN" altLang="en-US"/>
          </a:p>
        </p:txBody>
      </p:sp>
    </p:spTree>
    <p:extLst>
      <p:ext uri="{BB962C8B-B14F-4D97-AF65-F5344CB8AC3E}">
        <p14:creationId xmlns:p14="http://schemas.microsoft.com/office/powerpoint/2010/main" val="28320838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endParaRPr lang="zh-CN" altLang="en-US" dirty="0"/>
          </a:p>
        </p:txBody>
      </p:sp>
      <p:sp>
        <p:nvSpPr>
          <p:cNvPr id="3" name="内容占位符 2"/>
          <p:cNvSpPr>
            <a:spLocks noGrp="1"/>
          </p:cNvSpPr>
          <p:nvPr>
            <p:ph idx="1"/>
          </p:nvPr>
        </p:nvSpPr>
        <p:spPr>
          <a:xfrm>
            <a:off x="1914144" y="393700"/>
            <a:ext cx="9997440" cy="5973762"/>
          </a:xfrm>
        </p:spPr>
        <p:txBody>
          <a:bodyPr>
            <a:normAutofit fontScale="92500" lnSpcReduction="20000"/>
          </a:bodyPr>
          <a:lstStyle/>
          <a:p>
            <a:r>
              <a:rPr lang="en-US" altLang="zh-CN" dirty="0"/>
              <a:t>(</a:t>
            </a:r>
            <a:r>
              <a:rPr lang="zh-CN" altLang="zh-CN" dirty="0"/>
              <a:t>二</a:t>
            </a:r>
            <a:r>
              <a:rPr lang="en-US" altLang="zh-CN" dirty="0"/>
              <a:t>)</a:t>
            </a:r>
            <a:r>
              <a:rPr lang="zh-CN" altLang="zh-CN" dirty="0"/>
              <a:t>反向头脑风暴法</a:t>
            </a:r>
          </a:p>
          <a:p>
            <a:r>
              <a:rPr lang="zh-CN" altLang="zh-CN" dirty="0"/>
              <a:t>直接头脑风暴法是通过召开专家会议的形式</a:t>
            </a:r>
            <a:r>
              <a:rPr lang="en-US" altLang="zh-CN" dirty="0"/>
              <a:t>,</a:t>
            </a:r>
            <a:r>
              <a:rPr lang="zh-CN" altLang="zh-CN" dirty="0"/>
              <a:t>由专家提出预测方案或意见的一种方法；而反向头脑风暴法则是通过组织专家会议，对已经形成的设想、意见、方案等进行可行性论证的一种方法</a:t>
            </a:r>
            <a:r>
              <a:rPr lang="zh-CN" altLang="zh-CN" dirty="0" smtClean="0"/>
              <a:t>。</a:t>
            </a:r>
            <a:endParaRPr lang="en-US" altLang="zh-CN" dirty="0" smtClean="0"/>
          </a:p>
          <a:p>
            <a:r>
              <a:rPr lang="en-US" altLang="zh-CN" dirty="0" smtClean="0"/>
              <a:t>1.</a:t>
            </a:r>
            <a:r>
              <a:rPr lang="zh-CN" altLang="zh-CN" dirty="0" smtClean="0"/>
              <a:t>会议</a:t>
            </a:r>
            <a:r>
              <a:rPr lang="zh-CN" altLang="zh-CN" dirty="0"/>
              <a:t>邀请专家对已经形成的设想、意见、方案提出质疑或批评性评论</a:t>
            </a:r>
            <a:r>
              <a:rPr lang="en-US" altLang="zh-CN" dirty="0"/>
              <a:t>,</a:t>
            </a:r>
            <a:r>
              <a:rPr lang="zh-CN" altLang="zh-CN" dirty="0"/>
              <a:t>一直进行到没有问题可以质疑或批评为止。质疑和批评的内容是</a:t>
            </a:r>
            <a:r>
              <a:rPr lang="en-US" altLang="zh-CN" dirty="0"/>
              <a:t>,</a:t>
            </a:r>
            <a:r>
              <a:rPr lang="zh-CN" altLang="zh-CN" dirty="0"/>
              <a:t>论证原设想、意见、方案不能成立或无法实现的根据</a:t>
            </a:r>
            <a:r>
              <a:rPr lang="en-US" altLang="zh-CN" dirty="0"/>
              <a:t>,</a:t>
            </a:r>
            <a:r>
              <a:rPr lang="zh-CN" altLang="zh-CN" dirty="0"/>
              <a:t>或者是说明要实现原设想、意见、方案可能存在的种种制约因素</a:t>
            </a:r>
            <a:r>
              <a:rPr lang="en-US" altLang="zh-CN" dirty="0"/>
              <a:t>,</a:t>
            </a:r>
            <a:r>
              <a:rPr lang="zh-CN" altLang="zh-CN" dirty="0"/>
              <a:t>以及排除这些制约因素的必要条件等</a:t>
            </a:r>
            <a:r>
              <a:rPr lang="zh-CN" altLang="zh-CN" dirty="0" smtClean="0"/>
              <a:t>。</a:t>
            </a:r>
            <a:endParaRPr lang="en-US" altLang="zh-CN" dirty="0" smtClean="0"/>
          </a:p>
          <a:p>
            <a:r>
              <a:rPr lang="en-US" altLang="zh-CN" dirty="0" smtClean="0"/>
              <a:t>2.</a:t>
            </a:r>
            <a:r>
              <a:rPr lang="zh-CN" altLang="zh-CN" dirty="0" smtClean="0"/>
              <a:t>要</a:t>
            </a:r>
            <a:r>
              <a:rPr lang="zh-CN" altLang="zh-CN" dirty="0"/>
              <a:t>把质疑和批评的各种意见归纳起来</a:t>
            </a:r>
            <a:r>
              <a:rPr lang="en-US" altLang="zh-CN" dirty="0"/>
              <a:t>,</a:t>
            </a:r>
            <a:r>
              <a:rPr lang="zh-CN" altLang="zh-CN" dirty="0"/>
              <a:t>并对其进行全面的分析、比较和估价</a:t>
            </a:r>
            <a:r>
              <a:rPr lang="zh-CN" altLang="zh-CN" dirty="0" smtClean="0"/>
              <a:t>。</a:t>
            </a:r>
            <a:endParaRPr lang="en-US" altLang="zh-CN" dirty="0" smtClean="0"/>
          </a:p>
          <a:p>
            <a:r>
              <a:rPr lang="en-US" altLang="zh-CN" dirty="0" smtClean="0"/>
              <a:t>3</a:t>
            </a:r>
            <a:r>
              <a:rPr lang="en-US" altLang="zh-CN" dirty="0"/>
              <a:t>.</a:t>
            </a:r>
            <a:r>
              <a:rPr lang="zh-CN" altLang="zh-CN" dirty="0" smtClean="0"/>
              <a:t>形成</a:t>
            </a:r>
            <a:r>
              <a:rPr lang="zh-CN" altLang="zh-CN" dirty="0"/>
              <a:t>一个具有可行性的具体结论。</a:t>
            </a:r>
          </a:p>
          <a:p>
            <a:r>
              <a:rPr lang="zh-CN" altLang="zh-CN" dirty="0"/>
              <a:t>反向头脑风暴法的主要特点是</a:t>
            </a:r>
            <a:r>
              <a:rPr lang="en-US" altLang="zh-CN" dirty="0"/>
              <a:t>:</a:t>
            </a:r>
            <a:r>
              <a:rPr lang="zh-CN" altLang="zh-CN" dirty="0"/>
              <a:t>禁止会议专家对已经提出的设想、意见、方案等作确认性论证</a:t>
            </a:r>
            <a:r>
              <a:rPr lang="en-US" altLang="zh-CN" dirty="0"/>
              <a:t>,</a:t>
            </a:r>
            <a:r>
              <a:rPr lang="zh-CN" altLang="zh-CN" dirty="0"/>
              <a:t>而只允许提出各种质疑或批评性评论</a:t>
            </a:r>
            <a:r>
              <a:rPr lang="zh-CN" altLang="zh-CN" dirty="0" smtClean="0"/>
              <a:t>。</a:t>
            </a:r>
            <a:endParaRPr lang="zh-CN" altLang="en-US" dirty="0"/>
          </a:p>
        </p:txBody>
      </p:sp>
      <p:sp>
        <p:nvSpPr>
          <p:cNvPr id="4" name="日期占位符 3"/>
          <p:cNvSpPr>
            <a:spLocks noGrp="1"/>
          </p:cNvSpPr>
          <p:nvPr>
            <p:ph type="dt" sz="half" idx="10"/>
          </p:nvPr>
        </p:nvSpPr>
        <p:spPr/>
        <p:txBody>
          <a:bodyPr/>
          <a:lstStyle/>
          <a:p>
            <a:fld id="{8285155B-9832-449A-91F7-7039A42B3C7F}" type="datetime1">
              <a:rPr lang="zh-CN" altLang="en-US" smtClean="0"/>
              <a:t>2019/2/21</a:t>
            </a:fld>
            <a:endParaRPr lang="zh-CN" altLang="en-US"/>
          </a:p>
        </p:txBody>
      </p:sp>
    </p:spTree>
    <p:extLst>
      <p:ext uri="{BB962C8B-B14F-4D97-AF65-F5344CB8AC3E}">
        <p14:creationId xmlns:p14="http://schemas.microsoft.com/office/powerpoint/2010/main" val="11900213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zh-CN" dirty="0">
                <a:effectLst/>
              </a:rPr>
              <a:t>第二节　</a:t>
            </a:r>
            <a:r>
              <a:rPr lang="zh-CN" altLang="zh-CN" dirty="0" smtClean="0">
                <a:effectLst/>
              </a:rPr>
              <a:t>德尔菲法</a:t>
            </a:r>
            <a:endParaRPr lang="zh-CN" altLang="en-US" dirty="0"/>
          </a:p>
        </p:txBody>
      </p:sp>
      <p:sp>
        <p:nvSpPr>
          <p:cNvPr id="3" name="内容占位符 2"/>
          <p:cNvSpPr>
            <a:spLocks noGrp="1"/>
          </p:cNvSpPr>
          <p:nvPr>
            <p:ph idx="1"/>
          </p:nvPr>
        </p:nvSpPr>
        <p:spPr/>
        <p:txBody>
          <a:bodyPr>
            <a:normAutofit/>
          </a:bodyPr>
          <a:lstStyle/>
          <a:p>
            <a:r>
              <a:rPr lang="zh-CN" altLang="zh-CN" dirty="0"/>
              <a:t>德尔菲法，是指调查者将讨论的问题和必要的背景材料编制成调查问卷或调查表</a:t>
            </a:r>
            <a:r>
              <a:rPr lang="en-US" altLang="zh-CN" dirty="0"/>
              <a:t>,</a:t>
            </a:r>
            <a:r>
              <a:rPr lang="zh-CN" altLang="zh-CN" dirty="0"/>
              <a:t>采用邮寄的方式寄给专家</a:t>
            </a:r>
            <a:r>
              <a:rPr lang="en-US" altLang="zh-CN" dirty="0"/>
              <a:t>,</a:t>
            </a:r>
            <a:r>
              <a:rPr lang="zh-CN" altLang="zh-CN" dirty="0"/>
              <a:t>利用专家的智慧和经验进行信息交流</a:t>
            </a:r>
            <a:r>
              <a:rPr lang="en-US" altLang="zh-CN" dirty="0"/>
              <a:t>,</a:t>
            </a:r>
            <a:r>
              <a:rPr lang="zh-CN" altLang="zh-CN" dirty="0"/>
              <a:t>而后将他们的意见进行归纳、整理</a:t>
            </a:r>
            <a:r>
              <a:rPr lang="en-US" altLang="zh-CN" dirty="0"/>
              <a:t>,</a:t>
            </a:r>
            <a:r>
              <a:rPr lang="zh-CN" altLang="zh-CN" dirty="0"/>
              <a:t>匿名反馈给专家进行再次征求意见的一种方法</a:t>
            </a:r>
            <a:r>
              <a:rPr lang="zh-CN" altLang="zh-CN" dirty="0" smtClean="0"/>
              <a:t>。</a:t>
            </a:r>
            <a:endParaRPr lang="en-US" altLang="zh-CN" dirty="0" smtClean="0"/>
          </a:p>
          <a:p>
            <a:r>
              <a:rPr lang="zh-CN" altLang="zh-CN" dirty="0" smtClean="0"/>
              <a:t>专家</a:t>
            </a:r>
            <a:r>
              <a:rPr lang="zh-CN" altLang="zh-CN" dirty="0"/>
              <a:t>意见经过几次的收集、整理、归纳和反馈</a:t>
            </a:r>
            <a:r>
              <a:rPr lang="en-US" altLang="zh-CN" dirty="0"/>
              <a:t>,</a:t>
            </a:r>
            <a:r>
              <a:rPr lang="zh-CN" altLang="zh-CN" dirty="0"/>
              <a:t>就可以形成最终比较一致且可靠性较大的意见</a:t>
            </a:r>
            <a:r>
              <a:rPr lang="zh-CN" altLang="zh-CN" dirty="0" smtClean="0"/>
              <a:t>。</a:t>
            </a:r>
            <a:endParaRPr lang="en-US" altLang="zh-CN" dirty="0" smtClean="0"/>
          </a:p>
          <a:p>
            <a:r>
              <a:rPr lang="zh-CN" altLang="zh-CN" dirty="0" smtClean="0"/>
              <a:t>德尔菲法</a:t>
            </a:r>
            <a:r>
              <a:rPr lang="zh-CN" altLang="zh-CN" dirty="0"/>
              <a:t>不仅是一种函询调查方法</a:t>
            </a:r>
            <a:r>
              <a:rPr lang="en-US" altLang="zh-CN" dirty="0"/>
              <a:t>,</a:t>
            </a:r>
            <a:r>
              <a:rPr lang="zh-CN" altLang="zh-CN" dirty="0"/>
              <a:t>而且也是一种集体预测性调查方法。</a:t>
            </a:r>
            <a:endParaRPr lang="zh-CN" altLang="en-US" dirty="0"/>
          </a:p>
        </p:txBody>
      </p:sp>
      <p:sp>
        <p:nvSpPr>
          <p:cNvPr id="4" name="日期占位符 3"/>
          <p:cNvSpPr>
            <a:spLocks noGrp="1"/>
          </p:cNvSpPr>
          <p:nvPr>
            <p:ph type="dt" sz="half" idx="10"/>
          </p:nvPr>
        </p:nvSpPr>
        <p:spPr/>
        <p:txBody>
          <a:bodyPr/>
          <a:lstStyle/>
          <a:p>
            <a:fld id="{8285155B-9832-449A-91F7-7039A42B3C7F}" type="datetime1">
              <a:rPr lang="zh-CN" altLang="en-US" smtClean="0"/>
              <a:t>2019/2/21</a:t>
            </a:fld>
            <a:endParaRPr lang="zh-CN" altLang="en-US"/>
          </a:p>
        </p:txBody>
      </p:sp>
    </p:spTree>
    <p:extLst>
      <p:ext uri="{BB962C8B-B14F-4D97-AF65-F5344CB8AC3E}">
        <p14:creationId xmlns:p14="http://schemas.microsoft.com/office/powerpoint/2010/main" val="43041708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主题1">
  <a:themeElements>
    <a:clrScheme name="夏至">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夏至">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夏至">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extLst>
    <a:ext uri="{05A4C25C-085E-4340-85A3-A5531E510DB2}">
      <thm15:themeFamily xmlns:thm15="http://schemas.microsoft.com/office/thememl/2012/main" name="主题1" id="{BC862424-01F8-436E-A779-6CECDEF4CFD4}" vid="{AF082080-CC1C-4631-9FA4-E453DF817A45}"/>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主题1</Template>
  <TotalTime>103</TotalTime>
  <Words>1666</Words>
  <Application>Microsoft Office PowerPoint</Application>
  <PresentationFormat>宽屏</PresentationFormat>
  <Paragraphs>81</Paragraphs>
  <Slides>14</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14</vt:i4>
      </vt:variant>
    </vt:vector>
  </HeadingPairs>
  <TitlesOfParts>
    <vt:vector size="20" baseType="lpstr">
      <vt:lpstr>Gill Sans MT</vt:lpstr>
      <vt:lpstr>等线</vt:lpstr>
      <vt:lpstr>华文中宋</vt:lpstr>
      <vt:lpstr>Verdana</vt:lpstr>
      <vt:lpstr>Wingdings 2</vt:lpstr>
      <vt:lpstr>主题1</vt:lpstr>
      <vt:lpstr>第11章  专家调查法</vt:lpstr>
      <vt:lpstr>PowerPoint 演示文稿</vt:lpstr>
      <vt:lpstr>第一节　头脑风暴法</vt:lpstr>
      <vt:lpstr>PowerPoint 演示文稿</vt:lpstr>
      <vt:lpstr>PowerPoint 演示文稿</vt:lpstr>
      <vt:lpstr>PowerPoint 演示文稿</vt:lpstr>
      <vt:lpstr>PowerPoint 演示文稿</vt:lpstr>
      <vt:lpstr>PowerPoint 演示文稿</vt:lpstr>
      <vt:lpstr>第二节　德尔菲法</vt:lpstr>
      <vt:lpstr>PowerPoint 演示文稿</vt:lpstr>
      <vt:lpstr>PowerPoint 演示文稿</vt:lpstr>
      <vt:lpstr>PowerPoint 演示文稿</vt:lpstr>
      <vt:lpstr>PowerPoint 演示文稿</vt:lpstr>
      <vt:lpstr>PowerPoint 演示文稿</vt:lpstr>
    </vt:vector>
  </TitlesOfParts>
  <Company>RUC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第九章  实地观察法 </dc:title>
  <dc:creator>YARONG LU</dc:creator>
  <cp:lastModifiedBy>YARONG LU</cp:lastModifiedBy>
  <cp:revision>11</cp:revision>
  <dcterms:created xsi:type="dcterms:W3CDTF">2019-02-21T08:03:04Z</dcterms:created>
  <dcterms:modified xsi:type="dcterms:W3CDTF">2019-02-21T09:46:12Z</dcterms:modified>
</cp:coreProperties>
</file>