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1" r:id="rId15"/>
    <p:sldId id="269" r:id="rId16"/>
    <p:sldId id="270"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4" autoAdjust="0"/>
    <p:restoredTop sz="94660"/>
  </p:normalViewPr>
  <p:slideViewPr>
    <p:cSldViewPr snapToGrid="0">
      <p:cViewPr varScale="1">
        <p:scale>
          <a:sx n="67" d="100"/>
          <a:sy n="67" d="100"/>
        </p:scale>
        <p:origin x="72" y="11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5FA02A-C2ED-4280-8D4C-3F5DD3D0B1E3}"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229C3-5550-464B-BF51-EA9B7472F6C9}" type="slidenum">
              <a:rPr lang="zh-CN" altLang="en-US" smtClean="0"/>
              <a:t>‹#›</a:t>
            </a:fld>
            <a:endParaRPr lang="zh-CN" altLang="en-US"/>
          </a:p>
        </p:txBody>
      </p:sp>
    </p:spTree>
    <p:extLst>
      <p:ext uri="{BB962C8B-B14F-4D97-AF65-F5344CB8AC3E}">
        <p14:creationId xmlns:p14="http://schemas.microsoft.com/office/powerpoint/2010/main" val="210839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359898"/>
            <a:ext cx="9875520" cy="1472184"/>
          </a:xfrm>
        </p:spPr>
        <p:txBody>
          <a:bodyPr anchor="b"/>
          <a:lstStyle>
            <a:lvl1pPr algn="l">
              <a:defRPr/>
            </a:lvl1pPr>
            <a:extLst/>
          </a:lstStyle>
          <a:p>
            <a:r>
              <a:rPr kumimoji="0" lang="zh-CN" altLang="en-US" dirty="0" smtClean="0"/>
              <a:t>单击此处编辑母版标题样式</a:t>
            </a:r>
            <a:endParaRPr kumimoji="0" lang="en-US" dirty="0"/>
          </a:p>
        </p:txBody>
      </p:sp>
      <p:sp>
        <p:nvSpPr>
          <p:cNvPr id="22" name="副标题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dirty="0" smtClean="0"/>
              <a:t>单击以编辑母版副标题样式</a:t>
            </a:r>
            <a:endParaRPr kumimoji="0" lang="en-US" dirty="0"/>
          </a:p>
        </p:txBody>
      </p:sp>
      <p:sp>
        <p:nvSpPr>
          <p:cNvPr id="7" name="日期占位符 6"/>
          <p:cNvSpPr>
            <a:spLocks noGrp="1"/>
          </p:cNvSpPr>
          <p:nvPr>
            <p:ph type="dt" sz="half" idx="10"/>
          </p:nvPr>
        </p:nvSpPr>
        <p:spPr/>
        <p:txBody>
          <a:bodyPr/>
          <a:lstStyle/>
          <a:p>
            <a:fld id="{294094CA-6A37-439C-83D6-0C98A435189B}" type="datetime1">
              <a:rPr lang="zh-CN" altLang="en-US" smtClean="0"/>
              <a:t>2019/2/21</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398041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A30A89D-0DB9-40F9-AD77-B8545A6AD33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2483560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40"/>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1"/>
            <a:ext cx="7416800" cy="5851525"/>
          </a:xfrm>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0ADD4BF-1595-4666-9A3C-9E7BD39ED91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020772980"/>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normAutofit/>
          </a:bodyPr>
          <a:lstStyle>
            <a:lvl1pPr marL="82296" indent="0">
              <a:lnSpc>
                <a:spcPct val="150000"/>
              </a:lnSpc>
              <a:buNone/>
              <a:defRPr sz="2400"/>
            </a:lvl1pPr>
            <a:lvl2pPr marL="402336" indent="0">
              <a:lnSpc>
                <a:spcPct val="150000"/>
              </a:lnSpc>
              <a:buNone/>
              <a:defRPr sz="2400"/>
            </a:lvl2pPr>
            <a:lvl3pPr marL="658368" indent="0">
              <a:lnSpc>
                <a:spcPct val="150000"/>
              </a:lnSpc>
              <a:buNone/>
              <a:defRPr sz="2400"/>
            </a:lvl3pPr>
            <a:lvl4pPr marL="923544" indent="0">
              <a:lnSpc>
                <a:spcPct val="150000"/>
              </a:lnSpc>
              <a:buNone/>
              <a:defRPr sz="2400"/>
            </a:lvl4pPr>
            <a:lvl5pPr marL="1115568" indent="0">
              <a:lnSpc>
                <a:spcPct val="150000"/>
              </a:lnSpc>
              <a:buNone/>
              <a:defRPr sz="2400"/>
            </a:lvl5pPr>
          </a:lstStyle>
          <a:p>
            <a:pPr lvl="0" eaLnBrk="1" latinLnBrk="0" hangingPunct="1"/>
            <a:r>
              <a:rPr lang="zh-CN" altLang="en-US" dirty="0" smtClean="0"/>
              <a:t>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27724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编辑母版文本样式</a:t>
            </a:r>
          </a:p>
        </p:txBody>
      </p:sp>
      <p:sp>
        <p:nvSpPr>
          <p:cNvPr id="4" name="日期占位符 3"/>
          <p:cNvSpPr>
            <a:spLocks noGrp="1"/>
          </p:cNvSpPr>
          <p:nvPr>
            <p:ph type="dt" sz="half" idx="10"/>
          </p:nvPr>
        </p:nvSpPr>
        <p:spPr/>
        <p:txBody>
          <a:bodyPr/>
          <a:lstStyle/>
          <a:p>
            <a:fld id="{8998794F-AB0D-41A4-85E6-F7BB0A9C960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164471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6DDEAC-1771-4EA6-8AAC-D4951998F70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71540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FB03F9C6-84AD-464B-8174-451413D27830}"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15172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E01C14C9-2B44-45D3-BEDC-3E58B1D0C67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72352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日期占位符 1"/>
          <p:cNvSpPr>
            <a:spLocks noGrp="1"/>
          </p:cNvSpPr>
          <p:nvPr>
            <p:ph type="dt" sz="half" idx="10"/>
          </p:nvPr>
        </p:nvSpPr>
        <p:spPr/>
        <p:txBody>
          <a:bodyPr/>
          <a:lstStyle/>
          <a:p>
            <a:fld id="{BABF023F-6316-46EF-9D9D-7FD188B56D1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67659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编辑母版文本样式</a:t>
            </a:r>
          </a:p>
        </p:txBody>
      </p:sp>
      <p:sp>
        <p:nvSpPr>
          <p:cNvPr id="4" name="内容占位符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E561DDC-E73D-47FF-A3F3-3AC97D362200}"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814589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1818EC7B-E9AD-413F-83EC-5253FA277BC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编辑母版文本样式</a:t>
            </a:r>
          </a:p>
        </p:txBody>
      </p:sp>
    </p:spTree>
    <p:extLst>
      <p:ext uri="{BB962C8B-B14F-4D97-AF65-F5344CB8AC3E}">
        <p14:creationId xmlns:p14="http://schemas.microsoft.com/office/powerpoint/2010/main" val="2403146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同心圆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矩形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0ADD4BF-1595-4666-9A3C-9E7BD39ED918}" type="datetime1">
              <a:rPr lang="zh-CN" altLang="en-US" smtClean="0"/>
              <a:t>2019/2/21</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C4BDE1-C546-4AFB-B9D6-91D5B60988D6}"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2610750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zh-CN" dirty="0" smtClean="0">
                <a:effectLst/>
              </a:rPr>
              <a:t>第</a:t>
            </a:r>
            <a:r>
              <a:rPr lang="en-US" altLang="zh-CN" dirty="0" smtClean="0">
                <a:effectLst/>
              </a:rPr>
              <a:t>9</a:t>
            </a:r>
            <a:r>
              <a:rPr lang="zh-CN" altLang="zh-CN" dirty="0" smtClean="0">
                <a:effectLst/>
              </a:rPr>
              <a:t>章</a:t>
            </a:r>
            <a:r>
              <a:rPr lang="en-US" altLang="zh-CN" dirty="0" smtClean="0">
                <a:effectLst/>
              </a:rPr>
              <a:t>  </a:t>
            </a:r>
            <a:r>
              <a:rPr lang="zh-CN" altLang="zh-CN" dirty="0" smtClean="0">
                <a:effectLst/>
              </a:rPr>
              <a:t>实地</a:t>
            </a:r>
            <a:r>
              <a:rPr lang="zh-CN" altLang="zh-CN" dirty="0">
                <a:effectLst/>
              </a:rPr>
              <a:t>观察法</a:t>
            </a:r>
            <a:br>
              <a:rPr lang="zh-CN" altLang="zh-CN" dirty="0">
                <a:effectLst/>
              </a:rPr>
            </a:br>
            <a:endParaRPr lang="zh-CN" altLang="en-US" dirty="0"/>
          </a:p>
        </p:txBody>
      </p:sp>
      <p:sp>
        <p:nvSpPr>
          <p:cNvPr id="3" name="副标题 2"/>
          <p:cNvSpPr>
            <a:spLocks noGrp="1"/>
          </p:cNvSpPr>
          <p:nvPr>
            <p:ph type="subTitle" idx="1"/>
          </p:nvPr>
        </p:nvSpPr>
        <p:spPr>
          <a:xfrm>
            <a:off x="1910080" y="1850064"/>
            <a:ext cx="9875520" cy="3879224"/>
          </a:xfrm>
        </p:spPr>
        <p:txBody>
          <a:bodyPr/>
          <a:lstStyle/>
          <a:p>
            <a:pPr>
              <a:lnSpc>
                <a:spcPct val="150000"/>
              </a:lnSpc>
            </a:pPr>
            <a:r>
              <a:rPr lang="zh-CN" altLang="zh-CN" dirty="0">
                <a:latin typeface="+mn-ea"/>
              </a:rPr>
              <a:t>第一节　实地观察的</a:t>
            </a:r>
            <a:r>
              <a:rPr lang="zh-CN" altLang="zh-CN" dirty="0" smtClean="0">
                <a:latin typeface="+mn-ea"/>
              </a:rPr>
              <a:t>分类</a:t>
            </a:r>
            <a:endParaRPr lang="en-US" altLang="zh-CN" dirty="0" smtClean="0">
              <a:latin typeface="+mn-ea"/>
            </a:endParaRPr>
          </a:p>
          <a:p>
            <a:pPr>
              <a:lnSpc>
                <a:spcPct val="150000"/>
              </a:lnSpc>
            </a:pPr>
            <a:r>
              <a:rPr lang="zh-CN" altLang="zh-CN" dirty="0">
                <a:latin typeface="+mn-ea"/>
              </a:rPr>
              <a:t>第二节　实地观察法的特征和</a:t>
            </a:r>
            <a:r>
              <a:rPr lang="zh-CN" altLang="zh-CN" dirty="0" smtClean="0">
                <a:latin typeface="+mn-ea"/>
              </a:rPr>
              <a:t>原则</a:t>
            </a:r>
            <a:endParaRPr lang="en-US" altLang="zh-CN" dirty="0" smtClean="0">
              <a:latin typeface="+mn-ea"/>
            </a:endParaRPr>
          </a:p>
          <a:p>
            <a:pPr>
              <a:lnSpc>
                <a:spcPct val="150000"/>
              </a:lnSpc>
            </a:pPr>
            <a:r>
              <a:rPr lang="zh-CN" altLang="zh-CN" dirty="0">
                <a:latin typeface="+mn-ea"/>
              </a:rPr>
              <a:t>第三节　实地观察法实施的程序和</a:t>
            </a:r>
            <a:r>
              <a:rPr lang="zh-CN" altLang="zh-CN" dirty="0" smtClean="0">
                <a:latin typeface="+mn-ea"/>
              </a:rPr>
              <a:t>技巧</a:t>
            </a:r>
            <a:endParaRPr lang="en-US" altLang="zh-CN" dirty="0" smtClean="0">
              <a:latin typeface="+mn-ea"/>
            </a:endParaRPr>
          </a:p>
          <a:p>
            <a:pPr>
              <a:lnSpc>
                <a:spcPct val="150000"/>
              </a:lnSpc>
            </a:pPr>
            <a:r>
              <a:rPr lang="zh-CN" altLang="en-US" dirty="0">
                <a:latin typeface="+mn-ea"/>
              </a:rPr>
              <a:t>第四</a:t>
            </a:r>
            <a:r>
              <a:rPr lang="zh-CN" altLang="en-US" dirty="0" smtClean="0">
                <a:latin typeface="+mn-ea"/>
              </a:rPr>
              <a:t>节   对实地观察法的</a:t>
            </a:r>
            <a:r>
              <a:rPr lang="zh-CN" altLang="en-US" dirty="0" smtClean="0">
                <a:latin typeface="+mn-ea"/>
              </a:rPr>
              <a:t>评价</a:t>
            </a:r>
            <a:endParaRPr lang="en-US" altLang="zh-CN" dirty="0" smtClean="0">
              <a:latin typeface="+mn-ea"/>
            </a:endParaRPr>
          </a:p>
          <a:p>
            <a:pPr>
              <a:lnSpc>
                <a:spcPct val="150000"/>
              </a:lnSpc>
            </a:pPr>
            <a:r>
              <a:rPr lang="zh-CN" altLang="en-US" dirty="0" smtClean="0">
                <a:latin typeface="+mn-ea"/>
              </a:rPr>
              <a:t>思考练习</a:t>
            </a:r>
            <a:endParaRPr lang="zh-CN" altLang="en-US" dirty="0">
              <a:latin typeface="+mn-ea"/>
            </a:endParaRPr>
          </a:p>
        </p:txBody>
      </p:sp>
      <p:sp>
        <p:nvSpPr>
          <p:cNvPr id="4" name="日期占位符 3"/>
          <p:cNvSpPr>
            <a:spLocks noGrp="1"/>
          </p:cNvSpPr>
          <p:nvPr>
            <p:ph type="dt" sz="half" idx="10"/>
          </p:nvPr>
        </p:nvSpPr>
        <p:spPr/>
        <p:txBody>
          <a:bodyPr/>
          <a:lstStyle/>
          <a:p>
            <a:fld id="{D1DDEDC9-2E16-4F31-AAAA-9DDAC301F16F}" type="datetime1">
              <a:rPr lang="zh-CN" altLang="en-US" smtClean="0"/>
              <a:t>2019/2/21</a:t>
            </a:fld>
            <a:endParaRPr lang="zh-CN" altLang="en-US"/>
          </a:p>
        </p:txBody>
      </p:sp>
    </p:spTree>
    <p:extLst>
      <p:ext uri="{BB962C8B-B14F-4D97-AF65-F5344CB8AC3E}">
        <p14:creationId xmlns:p14="http://schemas.microsoft.com/office/powerpoint/2010/main" val="188024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en-US" altLang="zh-CN" dirty="0"/>
              <a:t>(</a:t>
            </a:r>
            <a:r>
              <a:rPr lang="zh-CN" altLang="zh-CN" dirty="0"/>
              <a:t>二</a:t>
            </a:r>
            <a:r>
              <a:rPr lang="en-US" altLang="zh-CN" dirty="0"/>
              <a:t>)</a:t>
            </a:r>
            <a:r>
              <a:rPr lang="zh-CN" altLang="zh-CN" dirty="0"/>
              <a:t>操作阶段</a:t>
            </a:r>
          </a:p>
          <a:p>
            <a:r>
              <a:rPr lang="en-US" altLang="zh-CN" dirty="0" smtClean="0"/>
              <a:t>1</a:t>
            </a:r>
            <a:r>
              <a:rPr lang="en-US" altLang="zh-CN" dirty="0"/>
              <a:t>.</a:t>
            </a:r>
            <a:r>
              <a:rPr lang="zh-CN" altLang="zh-CN" dirty="0"/>
              <a:t>进入观察现场</a:t>
            </a:r>
            <a:r>
              <a:rPr lang="en-US" altLang="zh-CN" dirty="0"/>
              <a:t>,</a:t>
            </a:r>
            <a:r>
              <a:rPr lang="zh-CN" altLang="zh-CN" dirty="0"/>
              <a:t>与当地的主管部门及观察对象建立友好的关系</a:t>
            </a:r>
            <a:r>
              <a:rPr lang="en-US" altLang="zh-CN" dirty="0"/>
              <a:t>;</a:t>
            </a:r>
            <a:endParaRPr lang="zh-CN" altLang="zh-CN" dirty="0"/>
          </a:p>
          <a:p>
            <a:r>
              <a:rPr lang="en-US" altLang="zh-CN" dirty="0"/>
              <a:t>2.</a:t>
            </a:r>
            <a:r>
              <a:rPr lang="zh-CN" altLang="zh-CN" dirty="0"/>
              <a:t>实地进行观察的时候</a:t>
            </a:r>
            <a:r>
              <a:rPr lang="en-US" altLang="zh-CN" dirty="0"/>
              <a:t>,</a:t>
            </a:r>
            <a:r>
              <a:rPr lang="zh-CN" altLang="zh-CN" dirty="0"/>
              <a:t>要注意及时、准确地做好观察记录</a:t>
            </a:r>
            <a:r>
              <a:rPr lang="en-US" altLang="zh-CN" dirty="0"/>
              <a:t>;</a:t>
            </a:r>
            <a:endParaRPr lang="zh-CN" altLang="zh-CN" dirty="0"/>
          </a:p>
          <a:p>
            <a:r>
              <a:rPr lang="en-US" altLang="zh-CN" dirty="0"/>
              <a:t>3.</a:t>
            </a:r>
            <a:r>
              <a:rPr lang="zh-CN" altLang="zh-CN" dirty="0"/>
              <a:t>观察结束时，要有序地撤离观察现场。</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212317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r>
              <a:rPr lang="en-US" altLang="zh-CN" dirty="0"/>
              <a:t>(</a:t>
            </a:r>
            <a:r>
              <a:rPr lang="zh-CN" altLang="zh-CN" dirty="0"/>
              <a:t>三</a:t>
            </a:r>
            <a:r>
              <a:rPr lang="en-US" altLang="zh-CN" dirty="0"/>
              <a:t>)</a:t>
            </a:r>
            <a:r>
              <a:rPr lang="zh-CN" altLang="zh-CN" dirty="0"/>
              <a:t>整理阶段</a:t>
            </a:r>
          </a:p>
          <a:p>
            <a:r>
              <a:rPr lang="zh-CN" altLang="zh-CN" dirty="0"/>
              <a:t>整理阶段的主要工作是审核、分类和汇总收集到的资料</a:t>
            </a:r>
            <a:r>
              <a:rPr lang="en-US" altLang="zh-CN" dirty="0"/>
              <a:t>,</a:t>
            </a:r>
            <a:r>
              <a:rPr lang="zh-CN" altLang="zh-CN" dirty="0"/>
              <a:t>为进一步进行资料分析做好准备</a:t>
            </a:r>
            <a:r>
              <a:rPr lang="zh-CN" altLang="zh-CN" dirty="0" smtClean="0"/>
              <a:t>。</a:t>
            </a:r>
            <a:endParaRPr lang="en-US" altLang="zh-CN" dirty="0" smtClean="0"/>
          </a:p>
          <a:p>
            <a:r>
              <a:rPr lang="zh-CN" altLang="zh-CN" dirty="0" smtClean="0"/>
              <a:t>实地</a:t>
            </a:r>
            <a:r>
              <a:rPr lang="zh-CN" altLang="zh-CN" dirty="0"/>
              <a:t>观察方法虽然也可以通过结构式观察获取标准化、规范性强的观察资料，但是与问卷调查方法相比较，实地观察中获取的很多资料都是比较零散的、记忆性碎片资料，或者是一些录音录像资料。因此，观察者在每天的实地观察任务结束后，就需要抓紧时间及时、准确的把这些资料补充、梳理清楚，将观察所涉及的日期、人物、事件、内容等录入电脑，使观察资料电子化，方便日后查阅和分析使用。这项工作任务非常繁重，作为是通过实地观察方法收集资料的关键环节。</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613927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二、实地观察法实施的技巧</a:t>
            </a:r>
          </a:p>
          <a:p>
            <a:r>
              <a:rPr lang="en-US" altLang="zh-CN" dirty="0" smtClean="0"/>
              <a:t>(</a:t>
            </a:r>
            <a:r>
              <a:rPr lang="zh-CN" altLang="zh-CN" dirty="0"/>
              <a:t>一</a:t>
            </a:r>
            <a:r>
              <a:rPr lang="en-US" altLang="zh-CN" dirty="0"/>
              <a:t>)</a:t>
            </a:r>
            <a:r>
              <a:rPr lang="zh-CN" altLang="zh-CN" dirty="0"/>
              <a:t>如何顺利进入观察</a:t>
            </a:r>
            <a:r>
              <a:rPr lang="zh-CN" altLang="zh-CN" dirty="0" smtClean="0"/>
              <a:t>现场</a:t>
            </a:r>
            <a:endParaRPr lang="en-US" altLang="zh-CN" dirty="0" smtClean="0"/>
          </a:p>
          <a:p>
            <a:r>
              <a:rPr lang="en-US" altLang="zh-CN" dirty="0"/>
              <a:t>(</a:t>
            </a:r>
            <a:r>
              <a:rPr lang="zh-CN" altLang="zh-CN" dirty="0"/>
              <a:t>二</a:t>
            </a:r>
            <a:r>
              <a:rPr lang="en-US" altLang="zh-CN" dirty="0"/>
              <a:t>)</a:t>
            </a:r>
            <a:r>
              <a:rPr lang="zh-CN" altLang="zh-CN" dirty="0"/>
              <a:t>如何与观察对象建立友好的</a:t>
            </a:r>
            <a:r>
              <a:rPr lang="zh-CN" altLang="zh-CN" dirty="0" smtClean="0"/>
              <a:t>关系</a:t>
            </a:r>
            <a:endParaRPr lang="en-US" altLang="zh-CN" dirty="0" smtClean="0"/>
          </a:p>
          <a:p>
            <a:r>
              <a:rPr lang="en-US" altLang="zh-CN" dirty="0"/>
              <a:t>(</a:t>
            </a:r>
            <a:r>
              <a:rPr lang="zh-CN" altLang="zh-CN" dirty="0"/>
              <a:t>三</a:t>
            </a:r>
            <a:r>
              <a:rPr lang="en-US" altLang="zh-CN" dirty="0"/>
              <a:t>)</a:t>
            </a:r>
            <a:r>
              <a:rPr lang="zh-CN" altLang="zh-CN" dirty="0"/>
              <a:t>如何做好观察记录</a:t>
            </a:r>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917978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274638"/>
            <a:ext cx="9997440" cy="5973762"/>
          </a:xfrm>
        </p:spPr>
        <p:txBody>
          <a:bodyPr>
            <a:normAutofit fontScale="77500" lnSpcReduction="20000"/>
          </a:bodyPr>
          <a:lstStyle/>
          <a:p>
            <a:r>
              <a:rPr lang="zh-CN" altLang="zh-CN" dirty="0"/>
              <a:t>三、尽量减少观察误差</a:t>
            </a:r>
          </a:p>
          <a:p>
            <a:r>
              <a:rPr lang="en-US" altLang="zh-CN" dirty="0"/>
              <a:t>(</a:t>
            </a:r>
            <a:r>
              <a:rPr lang="zh-CN" altLang="zh-CN" dirty="0"/>
              <a:t>一</a:t>
            </a:r>
            <a:r>
              <a:rPr lang="en-US" altLang="zh-CN" dirty="0"/>
              <a:t>)</a:t>
            </a:r>
            <a:r>
              <a:rPr lang="zh-CN" altLang="zh-CN" dirty="0"/>
              <a:t>产生观察误差的原因</a:t>
            </a:r>
          </a:p>
          <a:p>
            <a:r>
              <a:rPr lang="en-US" altLang="zh-CN" dirty="0" smtClean="0"/>
              <a:t>1</a:t>
            </a:r>
            <a:r>
              <a:rPr lang="en-US" altLang="zh-CN" dirty="0"/>
              <a:t>. </a:t>
            </a:r>
            <a:r>
              <a:rPr lang="zh-CN" altLang="zh-CN" dirty="0"/>
              <a:t>就观察者而言</a:t>
            </a:r>
          </a:p>
          <a:p>
            <a:r>
              <a:rPr lang="zh-CN" altLang="zh-CN" dirty="0"/>
              <a:t>主观</a:t>
            </a:r>
            <a:r>
              <a:rPr lang="zh-CN" altLang="zh-CN" dirty="0" smtClean="0"/>
              <a:t>因素</a:t>
            </a:r>
            <a:endParaRPr lang="en-US" altLang="zh-CN" dirty="0" smtClean="0"/>
          </a:p>
          <a:p>
            <a:r>
              <a:rPr lang="zh-CN" altLang="zh-CN" dirty="0" smtClean="0"/>
              <a:t>知识因素</a:t>
            </a:r>
            <a:endParaRPr lang="en-US" altLang="zh-CN" dirty="0" smtClean="0"/>
          </a:p>
          <a:p>
            <a:r>
              <a:rPr lang="zh-CN" altLang="zh-CN" dirty="0" smtClean="0"/>
              <a:t>心理因素</a:t>
            </a:r>
            <a:endParaRPr lang="en-US" altLang="zh-CN" dirty="0" smtClean="0"/>
          </a:p>
          <a:p>
            <a:r>
              <a:rPr lang="zh-CN" altLang="zh-CN" dirty="0" smtClean="0"/>
              <a:t>生理因素</a:t>
            </a:r>
            <a:endParaRPr lang="en-US" altLang="zh-CN" dirty="0" smtClean="0"/>
          </a:p>
          <a:p>
            <a:r>
              <a:rPr lang="en-US" altLang="zh-CN" dirty="0" smtClean="0"/>
              <a:t>2</a:t>
            </a:r>
            <a:r>
              <a:rPr lang="en-US" altLang="zh-CN" dirty="0"/>
              <a:t>. </a:t>
            </a:r>
            <a:r>
              <a:rPr lang="zh-CN" altLang="zh-CN" dirty="0"/>
              <a:t>就观察对象</a:t>
            </a:r>
            <a:r>
              <a:rPr lang="zh-CN" altLang="zh-CN" dirty="0" smtClean="0"/>
              <a:t>而言</a:t>
            </a:r>
            <a:endParaRPr lang="en-US" altLang="zh-CN" dirty="0" smtClean="0"/>
          </a:p>
          <a:p>
            <a:r>
              <a:rPr lang="en-US" altLang="zh-CN" dirty="0"/>
              <a:t>(</a:t>
            </a:r>
            <a:r>
              <a:rPr lang="zh-CN" altLang="zh-CN" dirty="0"/>
              <a:t>二</a:t>
            </a:r>
            <a:r>
              <a:rPr lang="en-US" altLang="zh-CN" dirty="0"/>
              <a:t>)</a:t>
            </a:r>
            <a:r>
              <a:rPr lang="zh-CN" altLang="zh-CN" dirty="0"/>
              <a:t>减少观察误差的途径</a:t>
            </a:r>
          </a:p>
          <a:p>
            <a:r>
              <a:rPr lang="en-US" altLang="zh-CN" dirty="0" smtClean="0"/>
              <a:t>1</a:t>
            </a:r>
            <a:r>
              <a:rPr lang="en-US" altLang="zh-CN" dirty="0"/>
              <a:t>. </a:t>
            </a:r>
            <a:r>
              <a:rPr lang="zh-CN" altLang="zh-CN" dirty="0"/>
              <a:t>选择具有较高素质的观察者</a:t>
            </a:r>
          </a:p>
          <a:p>
            <a:r>
              <a:rPr lang="en-US" altLang="zh-CN" dirty="0" smtClean="0"/>
              <a:t>2</a:t>
            </a:r>
            <a:r>
              <a:rPr lang="en-US" altLang="zh-CN" dirty="0"/>
              <a:t>. </a:t>
            </a:r>
            <a:r>
              <a:rPr lang="zh-CN" altLang="zh-CN" dirty="0"/>
              <a:t>充分利用现代化的观察</a:t>
            </a:r>
            <a:r>
              <a:rPr lang="zh-CN" altLang="zh-CN" dirty="0" smtClean="0"/>
              <a:t>工具</a:t>
            </a:r>
            <a:endParaRPr lang="en-US" altLang="zh-CN" dirty="0" smtClean="0"/>
          </a:p>
          <a:p>
            <a:r>
              <a:rPr lang="en-US" altLang="zh-CN" dirty="0"/>
              <a:t>3. </a:t>
            </a:r>
            <a:r>
              <a:rPr lang="zh-CN" altLang="zh-CN" dirty="0"/>
              <a:t>采用多人或多组同时观察</a:t>
            </a:r>
          </a:p>
          <a:p>
            <a:r>
              <a:rPr lang="en-US" altLang="zh-CN" dirty="0" smtClean="0"/>
              <a:t>4</a:t>
            </a:r>
            <a:r>
              <a:rPr lang="en-US" altLang="zh-CN" dirty="0"/>
              <a:t>. </a:t>
            </a:r>
            <a:r>
              <a:rPr lang="zh-CN" altLang="zh-CN" dirty="0"/>
              <a:t>消除观察中的</a:t>
            </a:r>
            <a:r>
              <a:rPr lang="zh-CN" altLang="zh-CN" dirty="0" smtClean="0"/>
              <a:t>偏见</a:t>
            </a:r>
            <a:endParaRPr lang="zh-CN" altLang="zh-CN" dirty="0"/>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3841648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第四节　对实地观察法的</a:t>
            </a:r>
            <a:r>
              <a:rPr lang="zh-CN" altLang="zh-CN" dirty="0" smtClean="0">
                <a:effectLst/>
              </a:rPr>
              <a:t>评价</a:t>
            </a:r>
            <a:endParaRPr lang="zh-CN" altLang="en-US" dirty="0"/>
          </a:p>
        </p:txBody>
      </p:sp>
      <p:sp>
        <p:nvSpPr>
          <p:cNvPr id="3" name="内容占位符 2"/>
          <p:cNvSpPr>
            <a:spLocks noGrp="1"/>
          </p:cNvSpPr>
          <p:nvPr>
            <p:ph idx="1"/>
          </p:nvPr>
        </p:nvSpPr>
        <p:spPr/>
        <p:txBody>
          <a:bodyPr>
            <a:normAutofit/>
          </a:bodyPr>
          <a:lstStyle/>
          <a:p>
            <a:r>
              <a:rPr lang="zh-CN" altLang="zh-CN" dirty="0" smtClean="0"/>
              <a:t>一</a:t>
            </a:r>
            <a:r>
              <a:rPr lang="zh-CN" altLang="zh-CN" dirty="0"/>
              <a:t>、实地观察法的优点</a:t>
            </a:r>
          </a:p>
          <a:p>
            <a:r>
              <a:rPr lang="zh-CN" altLang="zh-CN" dirty="0"/>
              <a:t>实地观察法的最大优点是它的直观性和可靠性</a:t>
            </a:r>
            <a:r>
              <a:rPr lang="zh-CN" altLang="zh-CN" dirty="0" smtClean="0"/>
              <a:t>。。</a:t>
            </a:r>
            <a:endParaRPr lang="zh-CN" altLang="zh-CN" dirty="0"/>
          </a:p>
          <a:p>
            <a:r>
              <a:rPr lang="zh-CN" altLang="zh-CN" dirty="0"/>
              <a:t>实地观察法在进行时主要是观察者的单方面的活动</a:t>
            </a:r>
            <a:r>
              <a:rPr lang="en-US" altLang="zh-CN" dirty="0"/>
              <a:t>,</a:t>
            </a:r>
            <a:r>
              <a:rPr lang="zh-CN" altLang="zh-CN" dirty="0"/>
              <a:t>尤其是参与式观察</a:t>
            </a:r>
            <a:r>
              <a:rPr lang="en-US" altLang="zh-CN" dirty="0"/>
              <a:t>,</a:t>
            </a:r>
            <a:r>
              <a:rPr lang="zh-CN" altLang="zh-CN" dirty="0"/>
              <a:t>一般不需要进行语言</a:t>
            </a:r>
            <a:r>
              <a:rPr lang="zh-CN" altLang="zh-CN" dirty="0" smtClean="0"/>
              <a:t>交流</a:t>
            </a:r>
            <a:r>
              <a:rPr lang="zh-CN" altLang="en-US" dirty="0"/>
              <a:t>，</a:t>
            </a:r>
            <a:r>
              <a:rPr lang="zh-CN" altLang="zh-CN" dirty="0" smtClean="0"/>
              <a:t>有利于</a:t>
            </a:r>
            <a:r>
              <a:rPr lang="zh-CN" altLang="zh-CN" dirty="0"/>
              <a:t>排除语言交流或人际交往中可能发生的种种误会和干扰</a:t>
            </a:r>
            <a:r>
              <a:rPr lang="zh-CN" altLang="zh-CN" dirty="0" smtClean="0"/>
              <a:t>。</a:t>
            </a:r>
            <a:endParaRPr lang="en-US" altLang="zh-CN" dirty="0" smtClean="0"/>
          </a:p>
          <a:p>
            <a:r>
              <a:rPr lang="zh-CN" altLang="zh-CN" dirty="0" smtClean="0"/>
              <a:t>实地</a:t>
            </a:r>
            <a:r>
              <a:rPr lang="zh-CN" altLang="zh-CN" dirty="0"/>
              <a:t>观察法简便易行</a:t>
            </a:r>
            <a:r>
              <a:rPr lang="en-US" altLang="zh-CN" dirty="0"/>
              <a:t>,</a:t>
            </a:r>
            <a:r>
              <a:rPr lang="zh-CN" altLang="zh-CN" dirty="0"/>
              <a:t>可随时随地进行</a:t>
            </a:r>
            <a:r>
              <a:rPr lang="en-US" altLang="zh-CN" dirty="0"/>
              <a:t>,</a:t>
            </a:r>
            <a:r>
              <a:rPr lang="zh-CN" altLang="zh-CN" dirty="0"/>
              <a:t>而且灵活性大</a:t>
            </a:r>
            <a:r>
              <a:rPr lang="en-US" altLang="zh-CN" dirty="0"/>
              <a:t>,</a:t>
            </a:r>
            <a:r>
              <a:rPr lang="zh-CN" altLang="zh-CN" dirty="0"/>
              <a:t>观察人员可多可少</a:t>
            </a:r>
            <a:r>
              <a:rPr lang="en-US" altLang="zh-CN" dirty="0"/>
              <a:t>,</a:t>
            </a:r>
            <a:r>
              <a:rPr lang="zh-CN" altLang="zh-CN" dirty="0"/>
              <a:t>观察的时间可长可短</a:t>
            </a:r>
            <a:r>
              <a:rPr lang="en-US" altLang="zh-CN" dirty="0"/>
              <a:t>,</a:t>
            </a:r>
            <a:r>
              <a:rPr lang="zh-CN" altLang="zh-CN" dirty="0"/>
              <a:t>只要到达现场就能获得一定的感性认识</a:t>
            </a:r>
            <a:r>
              <a:rPr lang="zh-CN" altLang="zh-CN" dirty="0" smtClean="0"/>
              <a:t>。</a:t>
            </a:r>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770161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14144" y="442913"/>
            <a:ext cx="9997440" cy="6100761"/>
          </a:xfrm>
        </p:spPr>
        <p:txBody>
          <a:bodyPr>
            <a:normAutofit fontScale="85000" lnSpcReduction="10000"/>
          </a:bodyPr>
          <a:lstStyle/>
          <a:p>
            <a:r>
              <a:rPr lang="zh-CN" altLang="zh-CN" dirty="0"/>
              <a:t>二、实地观察法的不足</a:t>
            </a:r>
          </a:p>
          <a:p>
            <a:r>
              <a:rPr lang="zh-CN" altLang="zh-CN" dirty="0" smtClean="0"/>
              <a:t>观察</a:t>
            </a:r>
            <a:r>
              <a:rPr lang="zh-CN" altLang="zh-CN" dirty="0"/>
              <a:t>活动一般是通过个人行为完成的</a:t>
            </a:r>
            <a:r>
              <a:rPr lang="en-US" altLang="zh-CN" dirty="0"/>
              <a:t>,</a:t>
            </a:r>
            <a:r>
              <a:rPr lang="zh-CN" altLang="zh-CN" dirty="0"/>
              <a:t>观察结果往往会受到人的主观意识的影响</a:t>
            </a:r>
            <a:r>
              <a:rPr lang="en-US" altLang="zh-CN" dirty="0"/>
              <a:t>,</a:t>
            </a:r>
            <a:r>
              <a:rPr lang="zh-CN" altLang="zh-CN" dirty="0"/>
              <a:t>特别是观察者在进行观察时</a:t>
            </a:r>
            <a:r>
              <a:rPr lang="en-US" altLang="zh-CN" dirty="0"/>
              <a:t>,</a:t>
            </a:r>
            <a:r>
              <a:rPr lang="zh-CN" altLang="zh-CN" dirty="0"/>
              <a:t>有时不可避免的加入自己个人的偏好</a:t>
            </a:r>
            <a:r>
              <a:rPr lang="en-US" altLang="zh-CN" dirty="0"/>
              <a:t>,</a:t>
            </a:r>
            <a:r>
              <a:rPr lang="zh-CN" altLang="zh-CN" dirty="0"/>
              <a:t>从而使观察结果带有一定的</a:t>
            </a:r>
            <a:r>
              <a:rPr lang="zh-CN" altLang="zh-CN" dirty="0">
                <a:solidFill>
                  <a:srgbClr val="FF0000"/>
                </a:solidFill>
              </a:rPr>
              <a:t>主观性</a:t>
            </a:r>
            <a:r>
              <a:rPr lang="zh-CN" altLang="zh-CN" dirty="0" smtClean="0"/>
              <a:t>。加之</a:t>
            </a:r>
            <a:r>
              <a:rPr lang="zh-CN" altLang="zh-CN" dirty="0"/>
              <a:t>观察者的知识、能力各不相同</a:t>
            </a:r>
            <a:r>
              <a:rPr lang="en-US" altLang="zh-CN" dirty="0"/>
              <a:t>,</a:t>
            </a:r>
            <a:r>
              <a:rPr lang="zh-CN" altLang="zh-CN" dirty="0"/>
              <a:t>且每一次具体观察</a:t>
            </a:r>
            <a:r>
              <a:rPr lang="en-US" altLang="zh-CN" dirty="0"/>
              <a:t>,</a:t>
            </a:r>
            <a:r>
              <a:rPr lang="zh-CN" altLang="zh-CN" dirty="0"/>
              <a:t>都是在特定的时间、地点、条件下进行的</a:t>
            </a:r>
            <a:r>
              <a:rPr lang="en-US" altLang="zh-CN" dirty="0"/>
              <a:t>,</a:t>
            </a:r>
            <a:r>
              <a:rPr lang="zh-CN" altLang="zh-CN" dirty="0"/>
              <a:t>这样的观察结果必然带有</a:t>
            </a:r>
            <a:r>
              <a:rPr lang="zh-CN" altLang="zh-CN" dirty="0">
                <a:solidFill>
                  <a:srgbClr val="FF0000"/>
                </a:solidFill>
              </a:rPr>
              <a:t>偶然性</a:t>
            </a:r>
            <a:r>
              <a:rPr lang="zh-CN" altLang="zh-CN" dirty="0"/>
              <a:t>。同时</a:t>
            </a:r>
            <a:r>
              <a:rPr lang="en-US" altLang="zh-CN" dirty="0"/>
              <a:t>,</a:t>
            </a:r>
            <a:r>
              <a:rPr lang="zh-CN" altLang="zh-CN" dirty="0"/>
              <a:t>因为每个观察者的生活阅历各不相同</a:t>
            </a:r>
            <a:r>
              <a:rPr lang="en-US" altLang="zh-CN" dirty="0"/>
              <a:t>,</a:t>
            </a:r>
            <a:r>
              <a:rPr lang="zh-CN" altLang="zh-CN" dirty="0"/>
              <a:t>对农村社会经济现象或问题的理解与认知的深度也各不相同</a:t>
            </a:r>
            <a:r>
              <a:rPr lang="en-US" altLang="zh-CN" dirty="0"/>
              <a:t>,</a:t>
            </a:r>
            <a:r>
              <a:rPr lang="zh-CN" altLang="zh-CN" dirty="0"/>
              <a:t>所以在观察的时候会出现对社会经济现象仅仅是</a:t>
            </a:r>
            <a:r>
              <a:rPr lang="zh-CN" altLang="zh-CN" dirty="0">
                <a:solidFill>
                  <a:srgbClr val="FF0000"/>
                </a:solidFill>
              </a:rPr>
              <a:t>表面认知</a:t>
            </a:r>
            <a:r>
              <a:rPr lang="zh-CN" altLang="zh-CN" dirty="0"/>
              <a:t>的情况</a:t>
            </a:r>
            <a:r>
              <a:rPr lang="zh-CN" altLang="zh-CN" dirty="0" smtClean="0"/>
              <a:t>。</a:t>
            </a:r>
            <a:endParaRPr lang="zh-CN" altLang="zh-CN" dirty="0"/>
          </a:p>
          <a:p>
            <a:r>
              <a:rPr lang="zh-CN" altLang="zh-CN" dirty="0"/>
              <a:t>实地观察法必须是深入农村社会进行的实地调查</a:t>
            </a:r>
            <a:r>
              <a:rPr lang="en-US" altLang="zh-CN" dirty="0"/>
              <a:t>,</a:t>
            </a:r>
            <a:r>
              <a:rPr lang="zh-CN" altLang="zh-CN" dirty="0"/>
              <a:t>因此对于没有一定条件</a:t>
            </a:r>
            <a:r>
              <a:rPr lang="en-US" altLang="zh-CN" dirty="0"/>
              <a:t>(</a:t>
            </a:r>
            <a:r>
              <a:rPr lang="zh-CN" altLang="zh-CN" dirty="0"/>
              <a:t>经费、人员、时间</a:t>
            </a:r>
            <a:r>
              <a:rPr lang="en-US" altLang="zh-CN" dirty="0"/>
              <a:t>)</a:t>
            </a:r>
            <a:r>
              <a:rPr lang="zh-CN" altLang="zh-CN" dirty="0"/>
              <a:t>的调查者而言</a:t>
            </a:r>
            <a:r>
              <a:rPr lang="en-US" altLang="zh-CN" dirty="0"/>
              <a:t>,</a:t>
            </a:r>
            <a:r>
              <a:rPr lang="zh-CN" altLang="zh-CN" dirty="0"/>
              <a:t>实地观察方法的应用</a:t>
            </a:r>
            <a:r>
              <a:rPr lang="zh-CN" altLang="zh-CN" dirty="0">
                <a:solidFill>
                  <a:srgbClr val="FF0000"/>
                </a:solidFill>
              </a:rPr>
              <a:t>受到空间条件的限制</a:t>
            </a:r>
            <a:r>
              <a:rPr lang="zh-CN" altLang="zh-CN" dirty="0"/>
              <a:t>。另外</a:t>
            </a:r>
            <a:r>
              <a:rPr lang="en-US" altLang="zh-CN" dirty="0"/>
              <a:t>,</a:t>
            </a:r>
            <a:r>
              <a:rPr lang="zh-CN" altLang="zh-CN" dirty="0"/>
              <a:t>农村社会经济调查由于受到观察对象相对分散、交通不便等地域条件限制</a:t>
            </a:r>
            <a:r>
              <a:rPr lang="en-US" altLang="zh-CN" dirty="0"/>
              <a:t>,</a:t>
            </a:r>
            <a:r>
              <a:rPr lang="zh-CN" altLang="zh-CN" dirty="0"/>
              <a:t>造成大范围的、综合性的农村实地观察非常困难</a:t>
            </a:r>
            <a:r>
              <a:rPr lang="en-US" altLang="zh-CN" dirty="0"/>
              <a:t>,</a:t>
            </a:r>
            <a:r>
              <a:rPr lang="zh-CN" altLang="zh-CN" dirty="0"/>
              <a:t>因此专题性、小范围的实地观察比较可行。</a:t>
            </a:r>
          </a:p>
          <a:p>
            <a:r>
              <a:rPr lang="zh-CN" altLang="zh-CN" dirty="0"/>
              <a:t>实地观察方法的应用也受到社会经济现象或问题的时间约束</a:t>
            </a:r>
            <a:r>
              <a:rPr lang="zh-CN" altLang="zh-CN"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5766383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思考练习</a:t>
            </a:r>
            <a:endParaRPr lang="zh-CN" altLang="en-US" dirty="0"/>
          </a:p>
        </p:txBody>
      </p:sp>
      <p:sp>
        <p:nvSpPr>
          <p:cNvPr id="3" name="内容占位符 2"/>
          <p:cNvSpPr>
            <a:spLocks noGrp="1"/>
          </p:cNvSpPr>
          <p:nvPr>
            <p:ph idx="1"/>
          </p:nvPr>
        </p:nvSpPr>
        <p:spPr/>
        <p:txBody>
          <a:bodyPr/>
          <a:lstStyle/>
          <a:p>
            <a:r>
              <a:rPr lang="zh-CN" altLang="zh-CN" dirty="0"/>
              <a:t>美国学者威廉•福特•怀特的《街角社会：一个意大利人贫民区的社会结构》是一部采用实地观察方法收集资料、分析研究的作品。怀特以“街角帮”成员的身份，置身于观察对象所处的环境和活动中，对意大利后裔中青年人的生活状况、非正式组织的内部结构、社会关系等进行观察、记录和分析。请你阅读</a:t>
            </a:r>
            <a:r>
              <a:rPr lang="en-US" altLang="zh-CN" dirty="0"/>
              <a:t>364~415</a:t>
            </a:r>
            <a:r>
              <a:rPr lang="zh-CN" altLang="zh-CN" dirty="0"/>
              <a:t>页的内容，思考如何才能很好地进行实地观察、认识研究计划在进行实地观察时的重要性。</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40744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lstStyle/>
          <a:p>
            <a:pPr marL="82296" indent="0">
              <a:buNone/>
            </a:pPr>
            <a:r>
              <a:rPr lang="zh-CN" altLang="zh-CN" dirty="0"/>
              <a:t>实地观察法是农村社会经济调查中收集资料的基本方法之一。《新华词典》对“观察”的解释是：对事物进行仔细的察看和了解。在农村社会经济调查中，实地观察法属于直接调查方法</a:t>
            </a:r>
            <a:r>
              <a:rPr lang="en-US" altLang="zh-CN" dirty="0"/>
              <a:t>,</a:t>
            </a:r>
            <a:r>
              <a:rPr lang="zh-CN" altLang="zh-CN" dirty="0"/>
              <a:t>是调查者直接深入现场或进入一定的情境中</a:t>
            </a:r>
            <a:r>
              <a:rPr lang="en-US" altLang="zh-CN" dirty="0"/>
              <a:t>,</a:t>
            </a:r>
            <a:r>
              <a:rPr lang="zh-CN" altLang="zh-CN" dirty="0"/>
              <a:t>利用眼、耳等身体感觉器官</a:t>
            </a:r>
            <a:r>
              <a:rPr lang="en-US" altLang="zh-CN" dirty="0"/>
              <a:t>,</a:t>
            </a:r>
            <a:r>
              <a:rPr lang="zh-CN" altLang="zh-CN" dirty="0"/>
              <a:t>或科学的观察仪器</a:t>
            </a:r>
            <a:r>
              <a:rPr lang="en-US" altLang="zh-CN" dirty="0"/>
              <a:t>,</a:t>
            </a:r>
            <a:r>
              <a:rPr lang="zh-CN" altLang="zh-CN" dirty="0"/>
              <a:t>直接观察调查对象</a:t>
            </a:r>
            <a:r>
              <a:rPr lang="en-US" altLang="zh-CN" dirty="0"/>
              <a:t>,</a:t>
            </a:r>
            <a:r>
              <a:rPr lang="zh-CN" altLang="zh-CN" dirty="0"/>
              <a:t>并且有目的地搜集相关资料的一种方法。</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771704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638"/>
            <a:ext cx="9997440" cy="1011237"/>
          </a:xfrm>
        </p:spPr>
        <p:txBody>
          <a:bodyPr/>
          <a:lstStyle/>
          <a:p>
            <a:r>
              <a:rPr lang="zh-CN" altLang="zh-CN" dirty="0">
                <a:effectLst/>
              </a:rPr>
              <a:t>第一节　实地观察的分类</a:t>
            </a:r>
            <a:endParaRPr lang="zh-CN" altLang="en-US" dirty="0"/>
          </a:p>
        </p:txBody>
      </p:sp>
      <p:sp>
        <p:nvSpPr>
          <p:cNvPr id="3" name="内容占位符 2"/>
          <p:cNvSpPr>
            <a:spLocks noGrp="1"/>
          </p:cNvSpPr>
          <p:nvPr>
            <p:ph idx="1"/>
          </p:nvPr>
        </p:nvSpPr>
        <p:spPr>
          <a:xfrm>
            <a:off x="1914144" y="1285876"/>
            <a:ext cx="9997440" cy="5214938"/>
          </a:xfrm>
        </p:spPr>
        <p:txBody>
          <a:bodyPr>
            <a:normAutofit fontScale="70000" lnSpcReduction="20000"/>
          </a:bodyPr>
          <a:lstStyle/>
          <a:p>
            <a:pPr>
              <a:lnSpc>
                <a:spcPct val="170000"/>
              </a:lnSpc>
            </a:pPr>
            <a:r>
              <a:rPr lang="zh-CN" altLang="zh-CN" dirty="0">
                <a:latin typeface="+mn-ea"/>
              </a:rPr>
              <a:t>一、参与观察与非参与观察</a:t>
            </a:r>
          </a:p>
          <a:p>
            <a:pPr>
              <a:lnSpc>
                <a:spcPct val="170000"/>
              </a:lnSpc>
            </a:pPr>
            <a:r>
              <a:rPr lang="en-US" altLang="zh-CN" dirty="0">
                <a:latin typeface="+mn-ea"/>
              </a:rPr>
              <a:t>(</a:t>
            </a:r>
            <a:r>
              <a:rPr lang="zh-CN" altLang="zh-CN" dirty="0">
                <a:latin typeface="+mn-ea"/>
              </a:rPr>
              <a:t>一</a:t>
            </a:r>
            <a:r>
              <a:rPr lang="en-US" altLang="zh-CN" dirty="0">
                <a:latin typeface="+mn-ea"/>
              </a:rPr>
              <a:t>)</a:t>
            </a:r>
            <a:r>
              <a:rPr lang="zh-CN" altLang="zh-CN" dirty="0">
                <a:latin typeface="+mn-ea"/>
              </a:rPr>
              <a:t>参与观察</a:t>
            </a:r>
          </a:p>
          <a:p>
            <a:pPr>
              <a:lnSpc>
                <a:spcPct val="170000"/>
              </a:lnSpc>
            </a:pPr>
            <a:r>
              <a:rPr lang="zh-CN" altLang="zh-CN" dirty="0">
                <a:latin typeface="+mn-ea"/>
              </a:rPr>
              <a:t>参与观察，是指观察者直接参加到观察对象所处的农村社会群体中</a:t>
            </a:r>
            <a:r>
              <a:rPr lang="en-US" altLang="zh-CN" dirty="0">
                <a:latin typeface="+mn-ea"/>
              </a:rPr>
              <a:t>,</a:t>
            </a:r>
            <a:r>
              <a:rPr lang="zh-CN" altLang="zh-CN" dirty="0">
                <a:latin typeface="+mn-ea"/>
              </a:rPr>
              <a:t>以群体正式成员的身份参与各项活动</a:t>
            </a:r>
            <a:r>
              <a:rPr lang="en-US" altLang="zh-CN" dirty="0">
                <a:latin typeface="+mn-ea"/>
              </a:rPr>
              <a:t>,</a:t>
            </a:r>
            <a:r>
              <a:rPr lang="zh-CN" altLang="zh-CN" dirty="0">
                <a:latin typeface="+mn-ea"/>
              </a:rPr>
              <a:t>并同时从群体内部观察调查对象的一种方式</a:t>
            </a:r>
            <a:r>
              <a:rPr lang="zh-CN" altLang="zh-CN" dirty="0" smtClean="0">
                <a:latin typeface="+mn-ea"/>
              </a:rPr>
              <a:t>。根据</a:t>
            </a:r>
            <a:r>
              <a:rPr lang="zh-CN" altLang="zh-CN" dirty="0">
                <a:latin typeface="+mn-ea"/>
              </a:rPr>
              <a:t>观察对象对观察者身份的识别程度</a:t>
            </a:r>
            <a:r>
              <a:rPr lang="en-US" altLang="zh-CN" dirty="0">
                <a:latin typeface="+mn-ea"/>
              </a:rPr>
              <a:t>,</a:t>
            </a:r>
            <a:r>
              <a:rPr lang="zh-CN" altLang="zh-CN" dirty="0">
                <a:latin typeface="+mn-ea"/>
              </a:rPr>
              <a:t>可</a:t>
            </a:r>
            <a:r>
              <a:rPr lang="zh-CN" altLang="zh-CN" dirty="0" smtClean="0">
                <a:latin typeface="+mn-ea"/>
              </a:rPr>
              <a:t>分为</a:t>
            </a:r>
            <a:r>
              <a:rPr lang="zh-CN" altLang="en-US" dirty="0" smtClean="0">
                <a:latin typeface="+mn-ea"/>
              </a:rPr>
              <a:t>：</a:t>
            </a:r>
            <a:endParaRPr lang="en-US" altLang="zh-CN" dirty="0" smtClean="0">
              <a:latin typeface="+mn-ea"/>
            </a:endParaRPr>
          </a:p>
          <a:p>
            <a:pPr>
              <a:lnSpc>
                <a:spcPct val="170000"/>
              </a:lnSpc>
            </a:pPr>
            <a:r>
              <a:rPr lang="en-US" altLang="zh-CN" dirty="0" smtClean="0">
                <a:latin typeface="+mn-ea"/>
              </a:rPr>
              <a:t>1</a:t>
            </a:r>
            <a:r>
              <a:rPr lang="en-US" altLang="zh-CN" dirty="0">
                <a:latin typeface="+mn-ea"/>
              </a:rPr>
              <a:t>. </a:t>
            </a:r>
            <a:r>
              <a:rPr lang="zh-CN" altLang="zh-CN" dirty="0">
                <a:latin typeface="+mn-ea"/>
              </a:rPr>
              <a:t>完全参与观察</a:t>
            </a:r>
          </a:p>
          <a:p>
            <a:pPr>
              <a:lnSpc>
                <a:spcPct val="170000"/>
              </a:lnSpc>
            </a:pPr>
            <a:r>
              <a:rPr lang="zh-CN" altLang="zh-CN" dirty="0" smtClean="0">
                <a:latin typeface="+mn-ea"/>
              </a:rPr>
              <a:t>观察</a:t>
            </a:r>
            <a:r>
              <a:rPr lang="zh-CN" altLang="zh-CN" dirty="0">
                <a:latin typeface="+mn-ea"/>
              </a:rPr>
              <a:t>者完全参与到观察对象所处的社会群体中</a:t>
            </a:r>
            <a:r>
              <a:rPr lang="en-US" altLang="zh-CN" dirty="0">
                <a:latin typeface="+mn-ea"/>
              </a:rPr>
              <a:t>,</a:t>
            </a:r>
            <a:r>
              <a:rPr lang="zh-CN" altLang="zh-CN" dirty="0">
                <a:latin typeface="+mn-ea"/>
              </a:rPr>
              <a:t>作为一名观察者</a:t>
            </a:r>
            <a:r>
              <a:rPr lang="en-US" altLang="zh-CN" dirty="0">
                <a:latin typeface="+mn-ea"/>
              </a:rPr>
              <a:t>,</a:t>
            </a:r>
            <a:r>
              <a:rPr lang="zh-CN" altLang="zh-CN" dirty="0">
                <a:latin typeface="+mn-ea"/>
              </a:rPr>
              <a:t>在不暴露真实身份的前提下</a:t>
            </a:r>
            <a:r>
              <a:rPr lang="en-US" altLang="zh-CN" dirty="0">
                <a:latin typeface="+mn-ea"/>
              </a:rPr>
              <a:t>,</a:t>
            </a:r>
            <a:r>
              <a:rPr lang="zh-CN" altLang="zh-CN" dirty="0">
                <a:latin typeface="+mn-ea"/>
              </a:rPr>
              <a:t>真正参加</a:t>
            </a:r>
            <a:r>
              <a:rPr lang="en-US" altLang="zh-CN" dirty="0">
                <a:latin typeface="+mn-ea"/>
              </a:rPr>
              <a:t>(</a:t>
            </a:r>
            <a:r>
              <a:rPr lang="zh-CN" altLang="zh-CN" dirty="0">
                <a:latin typeface="+mn-ea"/>
              </a:rPr>
              <a:t>或假装参加</a:t>
            </a:r>
            <a:r>
              <a:rPr lang="en-US" altLang="zh-CN" dirty="0">
                <a:latin typeface="+mn-ea"/>
              </a:rPr>
              <a:t>)</a:t>
            </a:r>
            <a:r>
              <a:rPr lang="zh-CN" altLang="zh-CN" dirty="0">
                <a:latin typeface="+mn-ea"/>
              </a:rPr>
              <a:t>到社会团体或社会活动中</a:t>
            </a:r>
            <a:r>
              <a:rPr lang="en-US" altLang="zh-CN" dirty="0">
                <a:latin typeface="+mn-ea"/>
              </a:rPr>
              <a:t>,</a:t>
            </a:r>
            <a:r>
              <a:rPr lang="zh-CN" altLang="zh-CN" dirty="0">
                <a:latin typeface="+mn-ea"/>
              </a:rPr>
              <a:t>通过完全的参与来观察调查对象各方面情况的一种方式</a:t>
            </a:r>
            <a:r>
              <a:rPr lang="zh-CN" altLang="zh-CN" dirty="0" smtClean="0">
                <a:latin typeface="+mn-ea"/>
              </a:rPr>
              <a:t>。</a:t>
            </a:r>
            <a:endParaRPr lang="en-US" altLang="zh-CN" dirty="0" smtClean="0">
              <a:latin typeface="+mn-ea"/>
            </a:endParaRPr>
          </a:p>
          <a:p>
            <a:pPr>
              <a:lnSpc>
                <a:spcPct val="170000"/>
              </a:lnSpc>
            </a:pPr>
            <a:r>
              <a:rPr lang="en-US" altLang="zh-CN" dirty="0">
                <a:latin typeface="+mn-ea"/>
              </a:rPr>
              <a:t>2. </a:t>
            </a:r>
            <a:r>
              <a:rPr lang="zh-CN" altLang="zh-CN" dirty="0">
                <a:latin typeface="+mn-ea"/>
              </a:rPr>
              <a:t>不完全参与观察</a:t>
            </a:r>
          </a:p>
          <a:p>
            <a:pPr>
              <a:lnSpc>
                <a:spcPct val="170000"/>
              </a:lnSpc>
            </a:pPr>
            <a:r>
              <a:rPr lang="zh-CN" altLang="zh-CN" dirty="0">
                <a:latin typeface="+mn-ea"/>
              </a:rPr>
              <a:t>不完全参与观察。是指观察者虽然参与到观察对象群体中来</a:t>
            </a:r>
            <a:r>
              <a:rPr lang="en-US" altLang="zh-CN" dirty="0">
                <a:latin typeface="+mn-ea"/>
              </a:rPr>
              <a:t>,</a:t>
            </a:r>
            <a:r>
              <a:rPr lang="zh-CN" altLang="zh-CN" dirty="0">
                <a:latin typeface="+mn-ea"/>
              </a:rPr>
              <a:t>但是其身份是暴露的</a:t>
            </a:r>
            <a:r>
              <a:rPr lang="en-US" altLang="zh-CN" dirty="0">
                <a:latin typeface="+mn-ea"/>
              </a:rPr>
              <a:t>,</a:t>
            </a:r>
            <a:r>
              <a:rPr lang="zh-CN" altLang="zh-CN" dirty="0">
                <a:latin typeface="+mn-ea"/>
              </a:rPr>
              <a:t>观察者始终属于半</a:t>
            </a:r>
            <a:r>
              <a:rPr lang="en-US" altLang="zh-CN" dirty="0">
                <a:latin typeface="+mn-ea"/>
              </a:rPr>
              <a:t>“</a:t>
            </a:r>
            <a:r>
              <a:rPr lang="zh-CN" altLang="zh-CN" dirty="0">
                <a:latin typeface="+mn-ea"/>
              </a:rPr>
              <a:t>客</a:t>
            </a:r>
            <a:r>
              <a:rPr lang="en-US" altLang="zh-CN" dirty="0">
                <a:latin typeface="+mn-ea"/>
              </a:rPr>
              <a:t>”</a:t>
            </a:r>
            <a:r>
              <a:rPr lang="zh-CN" altLang="zh-CN" dirty="0">
                <a:latin typeface="+mn-ea"/>
              </a:rPr>
              <a:t>半</a:t>
            </a:r>
            <a:r>
              <a:rPr lang="en-US" altLang="zh-CN" dirty="0">
                <a:latin typeface="+mn-ea"/>
              </a:rPr>
              <a:t>“</a:t>
            </a:r>
            <a:r>
              <a:rPr lang="zh-CN" altLang="zh-CN" dirty="0">
                <a:latin typeface="+mn-ea"/>
              </a:rPr>
              <a:t>主</a:t>
            </a:r>
            <a:r>
              <a:rPr lang="en-US" altLang="zh-CN" dirty="0">
                <a:latin typeface="+mn-ea"/>
              </a:rPr>
              <a:t>”</a:t>
            </a:r>
            <a:r>
              <a:rPr lang="zh-CN" altLang="zh-CN" dirty="0">
                <a:latin typeface="+mn-ea"/>
              </a:rPr>
              <a:t>的状态的一种方式。</a:t>
            </a:r>
            <a:endParaRPr lang="zh-CN" altLang="en-US" dirty="0">
              <a:latin typeface="+mn-ea"/>
            </a:endParaRP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1468717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528638"/>
            <a:ext cx="9997440" cy="5719762"/>
          </a:xfrm>
        </p:spPr>
        <p:txBody>
          <a:bodyPr>
            <a:normAutofit fontScale="85000" lnSpcReduction="10000"/>
          </a:bodyPr>
          <a:lstStyle/>
          <a:p>
            <a:r>
              <a:rPr lang="en-US" altLang="zh-CN" dirty="0"/>
              <a:t>(</a:t>
            </a:r>
            <a:r>
              <a:rPr lang="zh-CN" altLang="zh-CN" dirty="0"/>
              <a:t>二</a:t>
            </a:r>
            <a:r>
              <a:rPr lang="en-US" altLang="zh-CN" dirty="0"/>
              <a:t>)</a:t>
            </a:r>
            <a:r>
              <a:rPr lang="zh-CN" altLang="zh-CN" dirty="0"/>
              <a:t>非参与观察</a:t>
            </a:r>
          </a:p>
          <a:p>
            <a:r>
              <a:rPr lang="zh-CN" altLang="zh-CN" dirty="0"/>
              <a:t>非参与观察，又称为局外观察</a:t>
            </a:r>
            <a:r>
              <a:rPr lang="en-US" altLang="zh-CN" dirty="0"/>
              <a:t>,</a:t>
            </a:r>
            <a:r>
              <a:rPr lang="zh-CN" altLang="zh-CN" dirty="0"/>
              <a:t>是指调研人员作为观察者</a:t>
            </a:r>
            <a:r>
              <a:rPr lang="en-US" altLang="zh-CN" dirty="0"/>
              <a:t>,</a:t>
            </a:r>
            <a:r>
              <a:rPr lang="zh-CN" altLang="zh-CN" dirty="0"/>
              <a:t>不加入观察对象的群体</a:t>
            </a:r>
            <a:r>
              <a:rPr lang="en-US" altLang="zh-CN" dirty="0"/>
              <a:t>,</a:t>
            </a:r>
            <a:r>
              <a:rPr lang="zh-CN" altLang="zh-CN" dirty="0"/>
              <a:t>不参与观察对象的活动</a:t>
            </a:r>
            <a:r>
              <a:rPr lang="en-US" altLang="zh-CN" dirty="0"/>
              <a:t>,</a:t>
            </a:r>
            <a:r>
              <a:rPr lang="zh-CN" altLang="zh-CN" dirty="0"/>
              <a:t>完全以局外人或旁观者的身份进行观察的一种方式。在非参与观察中</a:t>
            </a:r>
            <a:r>
              <a:rPr lang="en-US" altLang="zh-CN" dirty="0"/>
              <a:t>,</a:t>
            </a:r>
            <a:r>
              <a:rPr lang="zh-CN" altLang="zh-CN" dirty="0"/>
              <a:t>根据观察对象对观察者身份的识别程度</a:t>
            </a:r>
            <a:r>
              <a:rPr lang="en-US" altLang="zh-CN" dirty="0"/>
              <a:t>,</a:t>
            </a:r>
            <a:r>
              <a:rPr lang="zh-CN" altLang="zh-CN" dirty="0"/>
              <a:t>可分为交往型的非参与观察和不交往型的非参与观察。</a:t>
            </a:r>
          </a:p>
          <a:p>
            <a:r>
              <a:rPr lang="en-US" altLang="zh-CN" dirty="0"/>
              <a:t>1. </a:t>
            </a:r>
            <a:r>
              <a:rPr lang="zh-CN" altLang="zh-CN" dirty="0"/>
              <a:t>交往型的非参与观察</a:t>
            </a:r>
          </a:p>
          <a:p>
            <a:r>
              <a:rPr lang="zh-CN" altLang="zh-CN" dirty="0"/>
              <a:t>在交往型的非参与观察中</a:t>
            </a:r>
            <a:r>
              <a:rPr lang="en-US" altLang="zh-CN" dirty="0"/>
              <a:t>,</a:t>
            </a:r>
            <a:r>
              <a:rPr lang="zh-CN" altLang="zh-CN" dirty="0"/>
              <a:t>调查人员的身份是公开的</a:t>
            </a:r>
            <a:r>
              <a:rPr lang="en-US" altLang="zh-CN" dirty="0"/>
              <a:t>,</a:t>
            </a:r>
            <a:r>
              <a:rPr lang="zh-CN" altLang="zh-CN" dirty="0"/>
              <a:t>但调查人员不参与观察对象的群体及其活动</a:t>
            </a:r>
            <a:r>
              <a:rPr lang="en-US" altLang="zh-CN" dirty="0"/>
              <a:t>,</a:t>
            </a:r>
            <a:r>
              <a:rPr lang="zh-CN" altLang="zh-CN" dirty="0"/>
              <a:t>只是作为观察者</a:t>
            </a:r>
            <a:r>
              <a:rPr lang="en-US" altLang="zh-CN" dirty="0"/>
              <a:t>,</a:t>
            </a:r>
            <a:r>
              <a:rPr lang="zh-CN" altLang="zh-CN" dirty="0"/>
              <a:t>在与观察对象进行交往的过程中对其进行观察</a:t>
            </a:r>
            <a:r>
              <a:rPr lang="en-US" altLang="zh-CN" dirty="0"/>
              <a:t>,</a:t>
            </a:r>
            <a:r>
              <a:rPr lang="zh-CN" altLang="zh-CN" dirty="0"/>
              <a:t>以达到调查的目的。</a:t>
            </a:r>
          </a:p>
          <a:p>
            <a:r>
              <a:rPr lang="en-US" altLang="zh-CN" dirty="0" smtClean="0"/>
              <a:t>2</a:t>
            </a:r>
            <a:r>
              <a:rPr lang="en-US" altLang="zh-CN" dirty="0"/>
              <a:t>. </a:t>
            </a:r>
            <a:r>
              <a:rPr lang="zh-CN" altLang="zh-CN" dirty="0"/>
              <a:t>不交往型的非参与观察</a:t>
            </a:r>
          </a:p>
          <a:p>
            <a:r>
              <a:rPr lang="zh-CN" altLang="zh-CN" dirty="0"/>
              <a:t>在不交往型的非参与观察中</a:t>
            </a:r>
            <a:r>
              <a:rPr lang="en-US" altLang="zh-CN" dirty="0"/>
              <a:t>,</a:t>
            </a:r>
            <a:r>
              <a:rPr lang="zh-CN" altLang="zh-CN" dirty="0"/>
              <a:t>观察者一方面不向所观察的对象暴露自己的真实身份</a:t>
            </a:r>
            <a:r>
              <a:rPr lang="en-US" altLang="zh-CN" dirty="0"/>
              <a:t>,</a:t>
            </a:r>
            <a:r>
              <a:rPr lang="zh-CN" altLang="zh-CN" dirty="0"/>
              <a:t>另一方面也不参与他们的群体和活动</a:t>
            </a:r>
            <a:r>
              <a:rPr lang="en-US" altLang="zh-CN" dirty="0"/>
              <a:t>,</a:t>
            </a:r>
            <a:r>
              <a:rPr lang="zh-CN" altLang="zh-CN" dirty="0"/>
              <a:t>作为纯粹的旁观者对调查对象进行观察</a:t>
            </a:r>
            <a:r>
              <a:rPr lang="zh-CN" altLang="zh-CN"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829405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274638"/>
            <a:ext cx="9997440" cy="5973762"/>
          </a:xfrm>
        </p:spPr>
        <p:txBody>
          <a:bodyPr>
            <a:normAutofit fontScale="85000" lnSpcReduction="20000"/>
          </a:bodyPr>
          <a:lstStyle/>
          <a:p>
            <a:r>
              <a:rPr lang="zh-CN" altLang="zh-CN" dirty="0"/>
              <a:t>二、结构式观察与非结构式观察</a:t>
            </a:r>
          </a:p>
          <a:p>
            <a:r>
              <a:rPr lang="en-US" altLang="zh-CN" dirty="0"/>
              <a:t> (</a:t>
            </a:r>
            <a:r>
              <a:rPr lang="zh-CN" altLang="zh-CN" dirty="0"/>
              <a:t>一</a:t>
            </a:r>
            <a:r>
              <a:rPr lang="en-US" altLang="zh-CN" dirty="0"/>
              <a:t>)</a:t>
            </a:r>
            <a:r>
              <a:rPr lang="zh-CN" altLang="zh-CN" dirty="0"/>
              <a:t>结构式观察</a:t>
            </a:r>
          </a:p>
          <a:p>
            <a:r>
              <a:rPr lang="zh-CN" altLang="zh-CN" dirty="0" smtClean="0"/>
              <a:t>也</a:t>
            </a:r>
            <a:r>
              <a:rPr lang="zh-CN" altLang="zh-CN" dirty="0"/>
              <a:t>称为有控制观察，是依照较严格的观察计划和程序实施观察的一种方式</a:t>
            </a:r>
            <a:r>
              <a:rPr lang="zh-CN" altLang="zh-CN" dirty="0" smtClean="0"/>
              <a:t>。观察</a:t>
            </a:r>
            <a:r>
              <a:rPr lang="zh-CN" altLang="zh-CN" dirty="0"/>
              <a:t>的内容、结构都有严格的要求</a:t>
            </a:r>
            <a:r>
              <a:rPr lang="en-US" altLang="zh-CN" dirty="0"/>
              <a:t>,</a:t>
            </a:r>
            <a:r>
              <a:rPr lang="zh-CN" altLang="zh-CN" dirty="0"/>
              <a:t>往往统一制定观察表格或卡片，并受到一定程度的控制</a:t>
            </a:r>
            <a:r>
              <a:rPr lang="zh-CN" altLang="zh-CN" dirty="0" smtClean="0"/>
              <a:t>。结构式</a:t>
            </a:r>
            <a:r>
              <a:rPr lang="zh-CN" altLang="zh-CN" dirty="0"/>
              <a:t>观察的统一性要求能够使观察的结果达到标准化的程度</a:t>
            </a:r>
            <a:r>
              <a:rPr lang="en-US" altLang="zh-CN" dirty="0"/>
              <a:t>,</a:t>
            </a:r>
            <a:r>
              <a:rPr lang="zh-CN" altLang="zh-CN" dirty="0"/>
              <a:t>以便于对观察结果进行定量分析和对比</a:t>
            </a:r>
            <a:r>
              <a:rPr lang="zh-CN" altLang="zh-CN" dirty="0" smtClean="0"/>
              <a:t>研究</a:t>
            </a:r>
            <a:r>
              <a:rPr lang="zh-CN" altLang="en-US" dirty="0" smtClean="0"/>
              <a:t>。</a:t>
            </a:r>
            <a:endParaRPr lang="en-US" altLang="zh-CN" dirty="0" smtClean="0"/>
          </a:p>
          <a:p>
            <a:r>
              <a:rPr lang="en-US" altLang="zh-CN" dirty="0" smtClean="0"/>
              <a:t>(</a:t>
            </a:r>
            <a:r>
              <a:rPr lang="zh-CN" altLang="zh-CN" dirty="0"/>
              <a:t>二</a:t>
            </a:r>
            <a:r>
              <a:rPr lang="en-US" altLang="zh-CN" dirty="0"/>
              <a:t>)</a:t>
            </a:r>
            <a:r>
              <a:rPr lang="zh-CN" altLang="zh-CN" dirty="0"/>
              <a:t>非结构式观察</a:t>
            </a:r>
          </a:p>
          <a:p>
            <a:r>
              <a:rPr lang="zh-CN" altLang="zh-CN" dirty="0"/>
              <a:t>非结构式观察是观察者根据研究目的需要</a:t>
            </a:r>
            <a:r>
              <a:rPr lang="en-US" altLang="zh-CN" dirty="0"/>
              <a:t>,</a:t>
            </a:r>
            <a:r>
              <a:rPr lang="zh-CN" altLang="zh-CN" dirty="0"/>
              <a:t>对观察对象实施发散式观察的方式</a:t>
            </a:r>
            <a:r>
              <a:rPr lang="zh-CN" altLang="zh-CN" dirty="0" smtClean="0"/>
              <a:t>。</a:t>
            </a:r>
            <a:r>
              <a:rPr lang="zh-CN" altLang="zh-CN" dirty="0"/>
              <a:t>在非结构式观察中</a:t>
            </a:r>
            <a:r>
              <a:rPr lang="en-US" altLang="zh-CN" dirty="0"/>
              <a:t>,</a:t>
            </a:r>
            <a:r>
              <a:rPr lang="zh-CN" altLang="zh-CN" dirty="0"/>
              <a:t>观察者可以充分发挥自身的主动性和创造性</a:t>
            </a:r>
            <a:r>
              <a:rPr lang="en-US" altLang="zh-CN" dirty="0"/>
              <a:t>,</a:t>
            </a:r>
            <a:r>
              <a:rPr lang="zh-CN" altLang="zh-CN" dirty="0"/>
              <a:t>灵活掌握观察的重点。其不足之处在于观察资料不系统、不规范</a:t>
            </a:r>
            <a:r>
              <a:rPr lang="en-US" altLang="zh-CN" dirty="0"/>
              <a:t>,</a:t>
            </a:r>
            <a:r>
              <a:rPr lang="zh-CN" altLang="zh-CN" dirty="0"/>
              <a:t>受观察者的个人偏好、观察技巧等因素的影响比较大</a:t>
            </a:r>
            <a:r>
              <a:rPr lang="en-US" altLang="zh-CN" dirty="0"/>
              <a:t>,</a:t>
            </a:r>
            <a:r>
              <a:rPr lang="zh-CN" altLang="zh-CN" dirty="0"/>
              <a:t>很难对观察结果进行定量分析和对观察对象之间的比较研究。因此</a:t>
            </a:r>
            <a:r>
              <a:rPr lang="en-US" altLang="zh-CN" dirty="0"/>
              <a:t>,</a:t>
            </a:r>
            <a:r>
              <a:rPr lang="zh-CN" altLang="zh-CN" dirty="0"/>
              <a:t>非结构式观察比较适用在探索性调查研究之中</a:t>
            </a:r>
            <a:r>
              <a:rPr lang="zh-CN" altLang="zh-CN" dirty="0" smtClean="0"/>
              <a:t>。</a:t>
            </a:r>
            <a:endParaRPr lang="en-US" altLang="zh-CN" dirty="0" smtClean="0"/>
          </a:p>
          <a:p>
            <a:r>
              <a:rPr lang="zh-CN" altLang="zh-CN" dirty="0"/>
              <a:t>除了结构式和非结构式观察</a:t>
            </a:r>
            <a:r>
              <a:rPr lang="en-US" altLang="zh-CN" dirty="0"/>
              <a:t>,</a:t>
            </a:r>
            <a:r>
              <a:rPr lang="zh-CN" altLang="zh-CN" dirty="0"/>
              <a:t>还有一种介于两者之间的</a:t>
            </a:r>
            <a:r>
              <a:rPr lang="zh-CN" altLang="zh-CN" dirty="0">
                <a:solidFill>
                  <a:srgbClr val="FF0000"/>
                </a:solidFill>
              </a:rPr>
              <a:t>半结构式观察</a:t>
            </a:r>
            <a:r>
              <a:rPr lang="zh-CN" altLang="zh-CN" dirty="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521122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lstStyle/>
          <a:p>
            <a:r>
              <a:rPr lang="zh-CN" altLang="zh-CN" dirty="0"/>
              <a:t>三、直接观察与间接观察</a:t>
            </a:r>
          </a:p>
          <a:p>
            <a:r>
              <a:rPr lang="zh-CN" altLang="zh-CN" dirty="0"/>
              <a:t>根据观察对象是否是活生生的客观现实这一标准</a:t>
            </a:r>
            <a:r>
              <a:rPr lang="en-US" altLang="zh-CN" dirty="0"/>
              <a:t>,</a:t>
            </a:r>
            <a:r>
              <a:rPr lang="zh-CN" altLang="zh-CN" dirty="0"/>
              <a:t>我们可以将实地观察分为直接观察和间接观察</a:t>
            </a:r>
            <a:r>
              <a:rPr lang="zh-CN" altLang="zh-CN" dirty="0" smtClean="0"/>
              <a:t>。</a:t>
            </a:r>
            <a:endParaRPr lang="en-US" altLang="zh-CN" dirty="0" smtClean="0"/>
          </a:p>
          <a:p>
            <a:r>
              <a:rPr lang="zh-CN" altLang="zh-CN" dirty="0" smtClean="0"/>
              <a:t>直接</a:t>
            </a:r>
            <a:r>
              <a:rPr lang="zh-CN" altLang="zh-CN" dirty="0"/>
              <a:t>观察是对现实存在的观察对象进行观察</a:t>
            </a:r>
            <a:r>
              <a:rPr lang="en-US" altLang="zh-CN" dirty="0"/>
              <a:t>,</a:t>
            </a:r>
            <a:r>
              <a:rPr lang="zh-CN" altLang="zh-CN" dirty="0"/>
              <a:t>以获取观察对象某一方面的真实社会行为反应的一种观察方式</a:t>
            </a:r>
            <a:r>
              <a:rPr lang="zh-CN" altLang="zh-CN" dirty="0" smtClean="0"/>
              <a:t>。</a:t>
            </a:r>
            <a:endParaRPr lang="en-US" altLang="zh-CN" dirty="0" smtClean="0"/>
          </a:p>
          <a:p>
            <a:r>
              <a:rPr lang="zh-CN" altLang="zh-CN" dirty="0" smtClean="0"/>
              <a:t>间接</a:t>
            </a:r>
            <a:r>
              <a:rPr lang="zh-CN" altLang="zh-CN" dirty="0"/>
              <a:t>观察是对与观察对象有关的自然物品、行为痕迹等进行观察</a:t>
            </a:r>
            <a:r>
              <a:rPr lang="en-US" altLang="zh-CN" dirty="0"/>
              <a:t>,</a:t>
            </a:r>
            <a:r>
              <a:rPr lang="zh-CN" altLang="zh-CN" dirty="0"/>
              <a:t>以间接了解和反映观察对象在过去某一历史时期所具有的社会经济状况和特征的一种观察方式。</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913081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第二节　实地观察法的特征和</a:t>
            </a:r>
            <a:r>
              <a:rPr lang="zh-CN" altLang="zh-CN" dirty="0" smtClean="0">
                <a:effectLst/>
              </a:rPr>
              <a:t>原则</a:t>
            </a:r>
            <a:endParaRPr lang="zh-CN" altLang="en-US" dirty="0"/>
          </a:p>
        </p:txBody>
      </p:sp>
      <p:sp>
        <p:nvSpPr>
          <p:cNvPr id="3" name="内容占位符 2"/>
          <p:cNvSpPr>
            <a:spLocks noGrp="1"/>
          </p:cNvSpPr>
          <p:nvPr>
            <p:ph idx="1"/>
          </p:nvPr>
        </p:nvSpPr>
        <p:spPr/>
        <p:txBody>
          <a:bodyPr>
            <a:normAutofit fontScale="92500"/>
          </a:bodyPr>
          <a:lstStyle/>
          <a:p>
            <a:r>
              <a:rPr lang="zh-CN" altLang="zh-CN" dirty="0"/>
              <a:t>一、实地观察法的特征</a:t>
            </a:r>
          </a:p>
          <a:p>
            <a:r>
              <a:rPr lang="zh-CN" altLang="en-US" dirty="0" smtClean="0"/>
              <a:t>（一）</a:t>
            </a:r>
            <a:r>
              <a:rPr lang="zh-CN" altLang="zh-CN" dirty="0" smtClean="0"/>
              <a:t>实地</a:t>
            </a:r>
            <a:r>
              <a:rPr lang="zh-CN" altLang="zh-CN" dirty="0"/>
              <a:t>观察法中的观察是观察者有目的、有计划、自觉、科学的认识活动</a:t>
            </a:r>
            <a:r>
              <a:rPr lang="zh-CN" altLang="zh-CN" dirty="0" smtClean="0"/>
              <a:t>。</a:t>
            </a:r>
            <a:endParaRPr lang="en-US" altLang="zh-CN" dirty="0" smtClean="0"/>
          </a:p>
          <a:p>
            <a:r>
              <a:rPr lang="zh-CN" altLang="en-US" dirty="0" smtClean="0"/>
              <a:t>（二）</a:t>
            </a:r>
            <a:r>
              <a:rPr lang="zh-CN" altLang="zh-CN" dirty="0" smtClean="0"/>
              <a:t>实地</a:t>
            </a:r>
            <a:r>
              <a:rPr lang="zh-CN" altLang="zh-CN" dirty="0"/>
              <a:t>观察不仅可以利用观察者的感觉器官</a:t>
            </a:r>
            <a:r>
              <a:rPr lang="en-US" altLang="zh-CN" dirty="0"/>
              <a:t>,</a:t>
            </a:r>
            <a:r>
              <a:rPr lang="zh-CN" altLang="zh-CN" dirty="0"/>
              <a:t>例如耳、眼等作为观察工具</a:t>
            </a:r>
            <a:r>
              <a:rPr lang="en-US" altLang="zh-CN" dirty="0"/>
              <a:t>,</a:t>
            </a:r>
            <a:r>
              <a:rPr lang="zh-CN" altLang="zh-CN" dirty="0"/>
              <a:t>而且还可以利用仪器设备</a:t>
            </a:r>
            <a:r>
              <a:rPr lang="en-US" altLang="zh-CN" dirty="0"/>
              <a:t>,</a:t>
            </a:r>
            <a:r>
              <a:rPr lang="zh-CN" altLang="zh-CN" dirty="0"/>
              <a:t>例如照相机、摄影机、录音笔、望远镜等作为观察工具</a:t>
            </a:r>
            <a:r>
              <a:rPr lang="zh-CN" altLang="zh-CN" dirty="0" smtClean="0"/>
              <a:t>。</a:t>
            </a:r>
            <a:endParaRPr lang="en-US" altLang="zh-CN" dirty="0" smtClean="0"/>
          </a:p>
          <a:p>
            <a:r>
              <a:rPr lang="zh-CN" altLang="en-US" dirty="0" smtClean="0"/>
              <a:t>（三）</a:t>
            </a:r>
            <a:r>
              <a:rPr lang="zh-CN" altLang="zh-CN" dirty="0" smtClean="0"/>
              <a:t>实地</a:t>
            </a:r>
            <a:r>
              <a:rPr lang="zh-CN" altLang="zh-CN" dirty="0"/>
              <a:t>观察方法强调的是观察对象处于一种自然状态下的观察</a:t>
            </a:r>
            <a:r>
              <a:rPr lang="en-US" altLang="zh-CN" dirty="0"/>
              <a:t>,</a:t>
            </a:r>
            <a:r>
              <a:rPr lang="zh-CN" altLang="zh-CN" dirty="0"/>
              <a:t>而不是经过人为故意制造的环境下的观察</a:t>
            </a:r>
            <a:r>
              <a:rPr lang="zh-CN" altLang="zh-CN" dirty="0" smtClean="0"/>
              <a:t>。</a:t>
            </a:r>
            <a:endParaRPr lang="en-US" altLang="zh-CN" dirty="0" smtClean="0"/>
          </a:p>
          <a:p>
            <a:r>
              <a:rPr lang="zh-CN" altLang="en-US" dirty="0" smtClean="0"/>
              <a:t>（四）</a:t>
            </a:r>
            <a:r>
              <a:rPr lang="zh-CN" altLang="zh-CN" dirty="0" smtClean="0"/>
              <a:t>实地</a:t>
            </a:r>
            <a:r>
              <a:rPr lang="zh-CN" altLang="zh-CN" dirty="0"/>
              <a:t>观察法中的科学观察强调其观察结果的客观性和可检验性。</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118467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二、实地观察法应用的原则</a:t>
            </a:r>
          </a:p>
          <a:p>
            <a:r>
              <a:rPr lang="en-US" altLang="zh-CN" dirty="0" smtClean="0"/>
              <a:t>(</a:t>
            </a:r>
            <a:r>
              <a:rPr lang="zh-CN" altLang="zh-CN" dirty="0"/>
              <a:t>一</a:t>
            </a:r>
            <a:r>
              <a:rPr lang="en-US" altLang="zh-CN" dirty="0"/>
              <a:t>)</a:t>
            </a:r>
            <a:r>
              <a:rPr lang="zh-CN" altLang="zh-CN" dirty="0" smtClean="0"/>
              <a:t>客观</a:t>
            </a:r>
            <a:endParaRPr lang="en-US" altLang="zh-CN" dirty="0" smtClean="0"/>
          </a:p>
          <a:p>
            <a:r>
              <a:rPr lang="en-US" altLang="zh-CN" dirty="0"/>
              <a:t>(</a:t>
            </a:r>
            <a:r>
              <a:rPr lang="zh-CN" altLang="zh-CN" dirty="0"/>
              <a:t>二</a:t>
            </a:r>
            <a:r>
              <a:rPr lang="en-US" altLang="zh-CN" dirty="0"/>
              <a:t>)</a:t>
            </a:r>
            <a:r>
              <a:rPr lang="zh-CN" altLang="zh-CN" dirty="0"/>
              <a:t>全面</a:t>
            </a:r>
          </a:p>
          <a:p>
            <a:r>
              <a:rPr lang="en-US" altLang="zh-CN" dirty="0" smtClean="0"/>
              <a:t>(</a:t>
            </a:r>
            <a:r>
              <a:rPr lang="zh-CN" altLang="zh-CN" dirty="0"/>
              <a:t>三</a:t>
            </a:r>
            <a:r>
              <a:rPr lang="en-US" altLang="zh-CN" dirty="0"/>
              <a:t>)</a:t>
            </a:r>
            <a:r>
              <a:rPr lang="zh-CN" altLang="zh-CN" dirty="0"/>
              <a:t>深入</a:t>
            </a:r>
          </a:p>
          <a:p>
            <a:r>
              <a:rPr lang="en-US" altLang="zh-CN" dirty="0" smtClean="0"/>
              <a:t>(</a:t>
            </a:r>
            <a:r>
              <a:rPr lang="zh-CN" altLang="zh-CN" dirty="0"/>
              <a:t>四</a:t>
            </a:r>
            <a:r>
              <a:rPr lang="en-US" altLang="zh-CN" dirty="0"/>
              <a:t>)</a:t>
            </a:r>
            <a:r>
              <a:rPr lang="zh-CN" altLang="zh-CN" dirty="0"/>
              <a:t>持续</a:t>
            </a:r>
          </a:p>
          <a:p>
            <a:r>
              <a:rPr lang="en-US" altLang="zh-CN" dirty="0" smtClean="0"/>
              <a:t>(</a:t>
            </a:r>
            <a:r>
              <a:rPr lang="zh-CN" altLang="zh-CN" dirty="0"/>
              <a:t>五</a:t>
            </a:r>
            <a:r>
              <a:rPr lang="en-US" altLang="zh-CN" dirty="0"/>
              <a:t>)</a:t>
            </a:r>
            <a:r>
              <a:rPr lang="zh-CN" altLang="zh-CN" dirty="0"/>
              <a:t>规范</a:t>
            </a:r>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807095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第三节　实地观察法实施的程序和</a:t>
            </a:r>
            <a:r>
              <a:rPr lang="zh-CN" altLang="zh-CN" dirty="0" smtClean="0">
                <a:effectLst/>
              </a:rPr>
              <a:t>技巧</a:t>
            </a:r>
            <a:endParaRPr lang="zh-CN" altLang="en-US" dirty="0"/>
          </a:p>
        </p:txBody>
      </p:sp>
      <p:sp>
        <p:nvSpPr>
          <p:cNvPr id="3" name="内容占位符 2"/>
          <p:cNvSpPr>
            <a:spLocks noGrp="1"/>
          </p:cNvSpPr>
          <p:nvPr>
            <p:ph idx="1"/>
          </p:nvPr>
        </p:nvSpPr>
        <p:spPr/>
        <p:txBody>
          <a:bodyPr>
            <a:normAutofit lnSpcReduction="10000"/>
          </a:bodyPr>
          <a:lstStyle/>
          <a:p>
            <a:r>
              <a:rPr lang="zh-CN" altLang="zh-CN" dirty="0"/>
              <a:t>一、实地观察法实施的程序</a:t>
            </a:r>
          </a:p>
          <a:p>
            <a:r>
              <a:rPr lang="en-US" altLang="zh-CN" dirty="0" smtClean="0"/>
              <a:t>(</a:t>
            </a:r>
            <a:r>
              <a:rPr lang="zh-CN" altLang="zh-CN" dirty="0"/>
              <a:t>一</a:t>
            </a:r>
            <a:r>
              <a:rPr lang="en-US" altLang="zh-CN" dirty="0"/>
              <a:t>)</a:t>
            </a:r>
            <a:r>
              <a:rPr lang="zh-CN" altLang="zh-CN" dirty="0"/>
              <a:t>准备阶段</a:t>
            </a:r>
          </a:p>
          <a:p>
            <a:r>
              <a:rPr lang="en-US" altLang="zh-CN" dirty="0" smtClean="0"/>
              <a:t>1</a:t>
            </a:r>
            <a:r>
              <a:rPr lang="en-US" altLang="zh-CN" dirty="0"/>
              <a:t>.</a:t>
            </a:r>
            <a:r>
              <a:rPr lang="zh-CN" altLang="zh-CN" dirty="0"/>
              <a:t>决定观察的目的</a:t>
            </a:r>
            <a:r>
              <a:rPr lang="en-US" altLang="zh-CN" dirty="0"/>
              <a:t>;</a:t>
            </a:r>
            <a:endParaRPr lang="zh-CN" altLang="zh-CN" dirty="0"/>
          </a:p>
          <a:p>
            <a:r>
              <a:rPr lang="en-US" altLang="zh-CN" dirty="0"/>
              <a:t>2.</a:t>
            </a:r>
            <a:r>
              <a:rPr lang="zh-CN" altLang="zh-CN" dirty="0"/>
              <a:t>确定观察的对象</a:t>
            </a:r>
            <a:r>
              <a:rPr lang="en-US" altLang="zh-CN" dirty="0"/>
              <a:t>;</a:t>
            </a:r>
            <a:endParaRPr lang="zh-CN" altLang="zh-CN" dirty="0"/>
          </a:p>
          <a:p>
            <a:r>
              <a:rPr lang="en-US" altLang="zh-CN" dirty="0"/>
              <a:t>3.</a:t>
            </a:r>
            <a:r>
              <a:rPr lang="zh-CN" altLang="zh-CN" dirty="0"/>
              <a:t>确定观察的方式、方法和手段</a:t>
            </a:r>
            <a:r>
              <a:rPr lang="en-US" altLang="zh-CN" dirty="0"/>
              <a:t>;</a:t>
            </a:r>
            <a:endParaRPr lang="zh-CN" altLang="zh-CN" dirty="0"/>
          </a:p>
          <a:p>
            <a:r>
              <a:rPr lang="en-US" altLang="zh-CN" dirty="0"/>
              <a:t>4.</a:t>
            </a:r>
            <a:r>
              <a:rPr lang="zh-CN" altLang="zh-CN" dirty="0"/>
              <a:t>选择具体的观察地点</a:t>
            </a:r>
            <a:r>
              <a:rPr lang="en-US" altLang="zh-CN" dirty="0"/>
              <a:t>,</a:t>
            </a:r>
            <a:r>
              <a:rPr lang="zh-CN" altLang="zh-CN" dirty="0"/>
              <a:t>确定具体的观察时间</a:t>
            </a:r>
            <a:r>
              <a:rPr lang="en-US" altLang="zh-CN" dirty="0"/>
              <a:t>;</a:t>
            </a:r>
            <a:endParaRPr lang="zh-CN" altLang="zh-CN" dirty="0"/>
          </a:p>
          <a:p>
            <a:r>
              <a:rPr lang="en-US" altLang="zh-CN" dirty="0"/>
              <a:t>5.</a:t>
            </a:r>
            <a:r>
              <a:rPr lang="zh-CN" altLang="zh-CN" dirty="0"/>
              <a:t>制定详细的观察提纲</a:t>
            </a:r>
            <a:r>
              <a:rPr lang="en-US" altLang="zh-CN" dirty="0"/>
              <a:t>;</a:t>
            </a:r>
            <a:endParaRPr lang="zh-CN" altLang="zh-CN" dirty="0"/>
          </a:p>
          <a:p>
            <a:r>
              <a:rPr lang="en-US" altLang="zh-CN" dirty="0"/>
              <a:t>6.</a:t>
            </a:r>
            <a:r>
              <a:rPr lang="zh-CN" altLang="zh-CN" dirty="0"/>
              <a:t>选择并培训观察人员。</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3813602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题1">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主题1" id="{BC862424-01F8-436E-A779-6CECDEF4CFD4}" vid="{AF082080-CC1C-4631-9FA4-E453DF817A4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32</TotalTime>
  <Words>1787</Words>
  <Application>Microsoft Office PowerPoint</Application>
  <PresentationFormat>宽屏</PresentationFormat>
  <Paragraphs>103</Paragraphs>
  <Slides>16</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16</vt:i4>
      </vt:variant>
    </vt:vector>
  </HeadingPairs>
  <TitlesOfParts>
    <vt:vector size="22" baseType="lpstr">
      <vt:lpstr>Gill Sans MT</vt:lpstr>
      <vt:lpstr>等线</vt:lpstr>
      <vt:lpstr>华文中宋</vt:lpstr>
      <vt:lpstr>Verdana</vt:lpstr>
      <vt:lpstr>Wingdings 2</vt:lpstr>
      <vt:lpstr>主题1</vt:lpstr>
      <vt:lpstr>第9章  实地观察法 </vt:lpstr>
      <vt:lpstr>PowerPoint 演示文稿</vt:lpstr>
      <vt:lpstr>第一节　实地观察的分类</vt:lpstr>
      <vt:lpstr>PowerPoint 演示文稿</vt:lpstr>
      <vt:lpstr>PowerPoint 演示文稿</vt:lpstr>
      <vt:lpstr>PowerPoint 演示文稿</vt:lpstr>
      <vt:lpstr>第二节　实地观察法的特征和原则</vt:lpstr>
      <vt:lpstr>PowerPoint 演示文稿</vt:lpstr>
      <vt:lpstr>第三节　实地观察法实施的程序和技巧</vt:lpstr>
      <vt:lpstr>PowerPoint 演示文稿</vt:lpstr>
      <vt:lpstr>PowerPoint 演示文稿</vt:lpstr>
      <vt:lpstr>PowerPoint 演示文稿</vt:lpstr>
      <vt:lpstr>PowerPoint 演示文稿</vt:lpstr>
      <vt:lpstr>第四节　对实地观察法的评价</vt:lpstr>
      <vt:lpstr>PowerPoint 演示文稿</vt:lpstr>
      <vt:lpstr>思考练习</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第九章  实地观察法 </dc:title>
  <dc:creator>YARONG LU</dc:creator>
  <cp:lastModifiedBy>YARONG LU</cp:lastModifiedBy>
  <cp:revision>6</cp:revision>
  <dcterms:created xsi:type="dcterms:W3CDTF">2019-02-21T08:03:04Z</dcterms:created>
  <dcterms:modified xsi:type="dcterms:W3CDTF">2019-02-21T09:19:52Z</dcterms:modified>
</cp:coreProperties>
</file>