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964" autoAdjust="0"/>
    <p:restoredTop sz="94660"/>
  </p:normalViewPr>
  <p:slideViewPr>
    <p:cSldViewPr snapToGrid="0">
      <p:cViewPr varScale="1">
        <p:scale>
          <a:sx n="49" d="100"/>
          <a:sy n="49" d="100"/>
        </p:scale>
        <p:origin x="66" y="150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5FA02A-C2ED-4280-8D4C-3F5DD3D0B1E3}" type="datetimeFigureOut">
              <a:rPr lang="zh-CN" altLang="en-US" smtClean="0"/>
              <a:t>2019/2/21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E7229C3-5550-464B-BF51-EA9B7472F6C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08394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标题 13"/>
          <p:cNvSpPr>
            <a:spLocks noGrp="1"/>
          </p:cNvSpPr>
          <p:nvPr>
            <p:ph type="ctrTitle"/>
          </p:nvPr>
        </p:nvSpPr>
        <p:spPr>
          <a:xfrm>
            <a:off x="1910080" y="359898"/>
            <a:ext cx="987552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zh-CN" altLang="en-US" dirty="0" smtClean="0"/>
              <a:t>单击此处编辑母版标题样式</a:t>
            </a:r>
            <a:endParaRPr kumimoji="0" lang="en-US" dirty="0"/>
          </a:p>
        </p:txBody>
      </p:sp>
      <p:sp>
        <p:nvSpPr>
          <p:cNvPr id="22" name="副标题 21"/>
          <p:cNvSpPr>
            <a:spLocks noGrp="1"/>
          </p:cNvSpPr>
          <p:nvPr>
            <p:ph type="subTitle" idx="1"/>
          </p:nvPr>
        </p:nvSpPr>
        <p:spPr>
          <a:xfrm>
            <a:off x="1910080" y="1850064"/>
            <a:ext cx="987552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zh-CN" altLang="en-US" dirty="0" smtClean="0"/>
              <a:t>单击以编辑母版副标题样式</a:t>
            </a:r>
            <a:endParaRPr kumimoji="0" lang="en-US" dirty="0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094CA-6A37-439C-83D6-0C98A435189B}" type="datetime1">
              <a:rPr lang="zh-CN" altLang="en-US" smtClean="0"/>
              <a:t>2019/2/21</a:t>
            </a:fld>
            <a:endParaRPr lang="zh-CN" altLang="en-US"/>
          </a:p>
        </p:txBody>
      </p:sp>
      <p:sp>
        <p:nvSpPr>
          <p:cNvPr id="20" name="页脚占位符 1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0" name="灯片编号占位符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C4BDE1-C546-4AFB-B9D6-91D5B60988D6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8" name="椭圆 7"/>
          <p:cNvSpPr/>
          <p:nvPr/>
        </p:nvSpPr>
        <p:spPr>
          <a:xfrm>
            <a:off x="1228577" y="1413802"/>
            <a:ext cx="280416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9" name="椭圆 8"/>
          <p:cNvSpPr/>
          <p:nvPr/>
        </p:nvSpPr>
        <p:spPr>
          <a:xfrm>
            <a:off x="1542901" y="1345016"/>
            <a:ext cx="85344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</p:spTree>
    <p:extLst>
      <p:ext uri="{BB962C8B-B14F-4D97-AF65-F5344CB8AC3E}">
        <p14:creationId xmlns:p14="http://schemas.microsoft.com/office/powerpoint/2010/main" val="39804178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zh-CN" altLang="en-US" smtClean="0"/>
              <a:t>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30A89D-0DB9-40F9-AD77-B8545A6AD33B}" type="datetime1">
              <a:rPr lang="zh-CN" altLang="en-US" smtClean="0"/>
              <a:t>2019/2/21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C4BDE1-C546-4AFB-B9D6-91D5B60988D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835603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144000" y="274640"/>
            <a:ext cx="2438400" cy="5851525"/>
          </a:xfrm>
        </p:spPr>
        <p:txBody>
          <a:bodyPr vert="eaVert"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1524000" y="274641"/>
            <a:ext cx="7416800" cy="5851525"/>
          </a:xfrm>
        </p:spPr>
        <p:txBody>
          <a:bodyPr vert="eaVert"/>
          <a:lstStyle/>
          <a:p>
            <a:pPr lvl="0" eaLnBrk="1" latinLnBrk="0" hangingPunct="1"/>
            <a:r>
              <a:rPr lang="zh-CN" altLang="en-US" smtClean="0"/>
              <a:t>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ADD4BF-1595-4666-9A3C-9E7BD39ED918}" type="datetime1">
              <a:rPr lang="zh-CN" altLang="en-US" smtClean="0"/>
              <a:t>2019/2/21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C4BDE1-C546-4AFB-B9D6-91D5B60988D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20772980"/>
      </p:ext>
    </p:extLst>
  </p:cSld>
  <p:clrMapOvr>
    <a:masterClrMapping/>
  </p:clrMapOvr>
  <p:hf sldNum="0" hdr="0" ftr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 marL="82296" indent="0">
              <a:lnSpc>
                <a:spcPct val="150000"/>
              </a:lnSpc>
              <a:buNone/>
              <a:defRPr sz="2400"/>
            </a:lvl1pPr>
            <a:lvl2pPr marL="402336" indent="0">
              <a:lnSpc>
                <a:spcPct val="150000"/>
              </a:lnSpc>
              <a:buNone/>
              <a:defRPr sz="2400"/>
            </a:lvl2pPr>
            <a:lvl3pPr marL="658368" indent="0">
              <a:lnSpc>
                <a:spcPct val="150000"/>
              </a:lnSpc>
              <a:buNone/>
              <a:defRPr sz="2400"/>
            </a:lvl3pPr>
            <a:lvl4pPr marL="923544" indent="0">
              <a:lnSpc>
                <a:spcPct val="150000"/>
              </a:lnSpc>
              <a:buNone/>
              <a:defRPr sz="2400"/>
            </a:lvl4pPr>
            <a:lvl5pPr marL="1115568" indent="0">
              <a:lnSpc>
                <a:spcPct val="150000"/>
              </a:lnSpc>
              <a:buNone/>
              <a:defRPr sz="2400"/>
            </a:lvl5pPr>
          </a:lstStyle>
          <a:p>
            <a:pPr lvl="0" eaLnBrk="1" latinLnBrk="0" hangingPunct="1"/>
            <a:r>
              <a:rPr lang="zh-CN" altLang="en-US" dirty="0" smtClean="0"/>
              <a:t>编辑母版文本样式</a:t>
            </a:r>
          </a:p>
          <a:p>
            <a:pPr lvl="1" eaLnBrk="1" latinLnBrk="0" hangingPunct="1"/>
            <a:r>
              <a:rPr lang="zh-CN" altLang="en-US" dirty="0" smtClean="0"/>
              <a:t>第二级</a:t>
            </a:r>
          </a:p>
          <a:p>
            <a:pPr lvl="2" eaLnBrk="1" latinLnBrk="0" hangingPunct="1"/>
            <a:r>
              <a:rPr lang="zh-CN" altLang="en-US" dirty="0" smtClean="0"/>
              <a:t>第三级</a:t>
            </a:r>
          </a:p>
          <a:p>
            <a:pPr lvl="3" eaLnBrk="1" latinLnBrk="0" hangingPunct="1"/>
            <a:r>
              <a:rPr lang="zh-CN" altLang="en-US" dirty="0" smtClean="0"/>
              <a:t>第四级</a:t>
            </a:r>
          </a:p>
          <a:p>
            <a:pPr lvl="4" eaLnBrk="1" latinLnBrk="0" hangingPunct="1"/>
            <a:r>
              <a:rPr lang="zh-CN" altLang="en-US" dirty="0" smtClean="0"/>
              <a:t>第五级</a:t>
            </a:r>
            <a:endParaRPr kumimoji="0" 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85155B-9832-449A-91F7-7039A42B3C7F}" type="datetime1">
              <a:rPr lang="zh-CN" altLang="en-US" smtClean="0"/>
              <a:t>2019/2/21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C4BDE1-C546-4AFB-B9D6-91D5B60988D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772464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3043853" y="-54"/>
            <a:ext cx="9144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437856" y="2600325"/>
            <a:ext cx="85344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3437856" y="1066800"/>
            <a:ext cx="85344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zh-CN" altLang="en-US" smtClean="0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98794F-AB0D-41A4-85E6-F7BB0A9C960A}" type="datetime1">
              <a:rPr lang="zh-CN" altLang="en-US" smtClean="0"/>
              <a:t>2019/2/21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C4BDE1-C546-4AFB-B9D6-91D5B60988D6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0" name="矩形 9"/>
          <p:cNvSpPr/>
          <p:nvPr/>
        </p:nvSpPr>
        <p:spPr bwMode="invGray">
          <a:xfrm>
            <a:off x="3048000" y="0"/>
            <a:ext cx="1016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8" name="椭圆 7"/>
          <p:cNvSpPr/>
          <p:nvPr/>
        </p:nvSpPr>
        <p:spPr>
          <a:xfrm>
            <a:off x="2896428" y="2814656"/>
            <a:ext cx="280416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9" name="椭圆 8"/>
          <p:cNvSpPr/>
          <p:nvPr/>
        </p:nvSpPr>
        <p:spPr>
          <a:xfrm>
            <a:off x="3210752" y="2745870"/>
            <a:ext cx="85344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</p:spTree>
    <p:extLst>
      <p:ext uri="{BB962C8B-B14F-4D97-AF65-F5344CB8AC3E}">
        <p14:creationId xmlns:p14="http://schemas.microsoft.com/office/powerpoint/2010/main" val="16447161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914144" y="274320"/>
            <a:ext cx="9997440" cy="1143000"/>
          </a:xfrm>
        </p:spPr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1914144" y="1524000"/>
            <a:ext cx="48768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zh-CN" altLang="en-US" smtClean="0"/>
              <a:t>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7034784" y="1524000"/>
            <a:ext cx="48768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zh-CN" altLang="en-US" smtClean="0"/>
              <a:t>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DDEAC-1771-4EA6-8AAC-D4951998F706}" type="datetime1">
              <a:rPr lang="zh-CN" altLang="en-US" smtClean="0"/>
              <a:t>2019/2/21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C4BDE1-C546-4AFB-B9D6-91D5B60988D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154026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5160336"/>
            <a:ext cx="109728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328278"/>
            <a:ext cx="536448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zh-CN" altLang="en-US" smtClean="0"/>
              <a:t>编辑母版文本样式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3"/>
          </p:nvPr>
        </p:nvSpPr>
        <p:spPr>
          <a:xfrm>
            <a:off x="6217920" y="328278"/>
            <a:ext cx="536448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zh-CN" altLang="en-US" smtClean="0"/>
              <a:t>编辑母版文本样式</a:t>
            </a:r>
          </a:p>
        </p:txBody>
      </p:sp>
      <p:sp>
        <p:nvSpPr>
          <p:cNvPr id="5" name="内容占位符 4"/>
          <p:cNvSpPr>
            <a:spLocks noGrp="1"/>
          </p:cNvSpPr>
          <p:nvPr>
            <p:ph sz="quarter" idx="2"/>
          </p:nvPr>
        </p:nvSpPr>
        <p:spPr>
          <a:xfrm>
            <a:off x="609600" y="969336"/>
            <a:ext cx="536448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zh-CN" altLang="en-US" smtClean="0"/>
              <a:t>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217920" y="969336"/>
            <a:ext cx="536448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zh-CN" altLang="en-US" smtClean="0"/>
              <a:t>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03F9C6-84AD-464B-8174-451413D27830}" type="datetime1">
              <a:rPr lang="zh-CN" altLang="en-US" smtClean="0"/>
              <a:t>2019/2/21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C4BDE1-C546-4AFB-B9D6-91D5B60988D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517279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914144" y="274320"/>
            <a:ext cx="9997440" cy="1143000"/>
          </a:xfrm>
        </p:spPr>
        <p:txBody>
          <a:bodyPr anchor="ctr"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1C14C9-2B44-45D3-BEDC-3E58B1D0C67E}" type="datetime1">
              <a:rPr lang="zh-CN" altLang="en-US" smtClean="0"/>
              <a:t>2019/2/21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C4BDE1-C546-4AFB-B9D6-91D5B60988D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235233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353312" y="0"/>
            <a:ext cx="10838688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BF023F-6316-46EF-9D9D-7FD188B56D1A}" type="datetime1">
              <a:rPr lang="zh-CN" altLang="en-US" smtClean="0"/>
              <a:t>2019/2/21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C4BDE1-C546-4AFB-B9D6-91D5B60988D6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6" name="矩形 5"/>
          <p:cNvSpPr/>
          <p:nvPr/>
        </p:nvSpPr>
        <p:spPr bwMode="invGray">
          <a:xfrm>
            <a:off x="1353312" y="-54"/>
            <a:ext cx="97536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</p:spTree>
    <p:extLst>
      <p:ext uri="{BB962C8B-B14F-4D97-AF65-F5344CB8AC3E}">
        <p14:creationId xmlns:p14="http://schemas.microsoft.com/office/powerpoint/2010/main" val="6765944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16778"/>
            <a:ext cx="508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2"/>
          </p:nvPr>
        </p:nvSpPr>
        <p:spPr>
          <a:xfrm>
            <a:off x="609600" y="1406964"/>
            <a:ext cx="508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zh-CN" altLang="en-US" smtClean="0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1"/>
          </p:nvPr>
        </p:nvSpPr>
        <p:spPr>
          <a:xfrm>
            <a:off x="609600" y="2133601"/>
            <a:ext cx="108712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zh-CN" altLang="en-US" smtClean="0"/>
              <a:t>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561DDC-E73D-47FF-A3F3-3AC97D362200}" type="datetime1">
              <a:rPr lang="zh-CN" altLang="en-US" smtClean="0"/>
              <a:t>2019/2/21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C4BDE1-C546-4AFB-B9D6-91D5B60988D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145894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849195" y="1066800"/>
            <a:ext cx="36576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18EC7B-E9AD-413F-83EC-5253FA277BCE}" type="datetime1">
              <a:rPr lang="zh-CN" altLang="en-US" smtClean="0"/>
              <a:t>2019/2/21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C4BDE1-C546-4AFB-B9D6-91D5B60988D6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1016000" y="1066800"/>
            <a:ext cx="6096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/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117600" y="1143004"/>
            <a:ext cx="58928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marL="0" indent="0" algn="l" eaLnBrk="1" latinLnBrk="0" hangingPunct="1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zh-CN" altLang="en-US" smtClean="0"/>
              <a:t>单击图标添加图片</a:t>
            </a:r>
            <a:endParaRPr kumimoji="0" lang="en-US" dirty="0"/>
          </a:p>
        </p:txBody>
      </p:sp>
      <p:sp>
        <p:nvSpPr>
          <p:cNvPr id="9" name="流程图: 过程 8"/>
          <p:cNvSpPr/>
          <p:nvPr/>
        </p:nvSpPr>
        <p:spPr>
          <a:xfrm rot="19468671">
            <a:off x="528967" y="954341"/>
            <a:ext cx="9144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10" name="流程图: 过程 9"/>
          <p:cNvSpPr/>
          <p:nvPr/>
        </p:nvSpPr>
        <p:spPr>
          <a:xfrm rot="2103354" flipH="1">
            <a:off x="6671556" y="936786"/>
            <a:ext cx="865632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117600" y="4800600"/>
            <a:ext cx="58928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zh-CN" altLang="en-US" smtClean="0"/>
              <a:t>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24031462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alpha val="99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饼形 6"/>
          <p:cNvSpPr/>
          <p:nvPr/>
        </p:nvSpPr>
        <p:spPr>
          <a:xfrm>
            <a:off x="-1087902" y="-815922"/>
            <a:ext cx="2185183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8" name="椭圆 7"/>
          <p:cNvSpPr/>
          <p:nvPr/>
        </p:nvSpPr>
        <p:spPr>
          <a:xfrm>
            <a:off x="225089" y="21103"/>
            <a:ext cx="2269588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11" name="同心圆 10"/>
          <p:cNvSpPr/>
          <p:nvPr/>
        </p:nvSpPr>
        <p:spPr>
          <a:xfrm rot="2315675">
            <a:off x="243842" y="1055077"/>
            <a:ext cx="1500956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12" name="矩形 11"/>
          <p:cNvSpPr/>
          <p:nvPr/>
        </p:nvSpPr>
        <p:spPr>
          <a:xfrm>
            <a:off x="1350498" y="-54"/>
            <a:ext cx="10841503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5" name="标题占位符 4"/>
          <p:cNvSpPr>
            <a:spLocks noGrp="1"/>
          </p:cNvSpPr>
          <p:nvPr>
            <p:ph type="title"/>
          </p:nvPr>
        </p:nvSpPr>
        <p:spPr>
          <a:xfrm>
            <a:off x="1914144" y="274638"/>
            <a:ext cx="9997440" cy="11430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9" name="文本占位符 8"/>
          <p:cNvSpPr>
            <a:spLocks noGrp="1"/>
          </p:cNvSpPr>
          <p:nvPr>
            <p:ph type="body" idx="1"/>
          </p:nvPr>
        </p:nvSpPr>
        <p:spPr>
          <a:xfrm>
            <a:off x="1914144" y="1447800"/>
            <a:ext cx="9997440" cy="48006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  <a:p>
            <a:pPr lvl="1" eaLnBrk="1" latinLnBrk="0" hangingPunct="1"/>
            <a:r>
              <a:rPr kumimoji="0" lang="zh-CN" altLang="en-US" smtClean="0"/>
              <a:t>第二级</a:t>
            </a:r>
          </a:p>
          <a:p>
            <a:pPr lvl="2" eaLnBrk="1" latinLnBrk="0" hangingPunct="1"/>
            <a:r>
              <a:rPr kumimoji="0" lang="zh-CN" altLang="en-US" smtClean="0"/>
              <a:t>第三级</a:t>
            </a:r>
          </a:p>
          <a:p>
            <a:pPr lvl="3" eaLnBrk="1" latinLnBrk="0" hangingPunct="1"/>
            <a:r>
              <a:rPr kumimoji="0" lang="zh-CN" altLang="en-US" smtClean="0"/>
              <a:t>第四级</a:t>
            </a:r>
          </a:p>
          <a:p>
            <a:pPr lvl="4" eaLnBrk="1" latinLnBrk="0" hangingPunct="1"/>
            <a:r>
              <a:rPr kumimoji="0" lang="zh-CN" altLang="en-US" smtClean="0"/>
              <a:t>第五级</a:t>
            </a:r>
            <a:endParaRPr kumimoji="0" lang="en-US"/>
          </a:p>
        </p:txBody>
      </p:sp>
      <p:sp>
        <p:nvSpPr>
          <p:cNvPr id="24" name="日期占位符 23"/>
          <p:cNvSpPr>
            <a:spLocks noGrp="1"/>
          </p:cNvSpPr>
          <p:nvPr>
            <p:ph type="dt" sz="half" idx="2"/>
          </p:nvPr>
        </p:nvSpPr>
        <p:spPr>
          <a:xfrm>
            <a:off x="4775200" y="6305550"/>
            <a:ext cx="28448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80ADD4BF-1595-4666-9A3C-9E7BD39ED918}" type="datetime1">
              <a:rPr lang="zh-CN" altLang="en-US" smtClean="0"/>
              <a:t>2019/2/21</a:t>
            </a:fld>
            <a:endParaRPr lang="zh-CN" altLang="en-US"/>
          </a:p>
        </p:txBody>
      </p:sp>
      <p:sp>
        <p:nvSpPr>
          <p:cNvPr id="10" name="页脚占位符 9"/>
          <p:cNvSpPr>
            <a:spLocks noGrp="1"/>
          </p:cNvSpPr>
          <p:nvPr>
            <p:ph type="ftr" sz="quarter" idx="3"/>
          </p:nvPr>
        </p:nvSpPr>
        <p:spPr>
          <a:xfrm>
            <a:off x="7620000" y="6305550"/>
            <a:ext cx="38608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zh-CN" altLang="en-US"/>
          </a:p>
        </p:txBody>
      </p:sp>
      <p:sp>
        <p:nvSpPr>
          <p:cNvPr id="22" name="灯片编号占位符 21"/>
          <p:cNvSpPr>
            <a:spLocks noGrp="1"/>
          </p:cNvSpPr>
          <p:nvPr>
            <p:ph type="sldNum" sz="quarter" idx="4"/>
          </p:nvPr>
        </p:nvSpPr>
        <p:spPr>
          <a:xfrm>
            <a:off x="11484864" y="6305550"/>
            <a:ext cx="6096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93C4BDE1-C546-4AFB-B9D6-91D5B60988D6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5" name="矩形 14"/>
          <p:cNvSpPr/>
          <p:nvPr/>
        </p:nvSpPr>
        <p:spPr bwMode="invGray">
          <a:xfrm>
            <a:off x="1353312" y="-54"/>
            <a:ext cx="97536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</p:spTree>
    <p:extLst>
      <p:ext uri="{BB962C8B-B14F-4D97-AF65-F5344CB8AC3E}">
        <p14:creationId xmlns:p14="http://schemas.microsoft.com/office/powerpoint/2010/main" val="26107502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/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zh-CN" altLang="zh-CN" dirty="0" smtClean="0">
                <a:effectLst/>
              </a:rPr>
              <a:t>第</a:t>
            </a:r>
            <a:r>
              <a:rPr lang="en-US" altLang="zh-CN" dirty="0" smtClean="0">
                <a:effectLst/>
              </a:rPr>
              <a:t>13</a:t>
            </a:r>
            <a:r>
              <a:rPr lang="zh-CN" altLang="zh-CN" dirty="0" smtClean="0">
                <a:effectLst/>
              </a:rPr>
              <a:t>章</a:t>
            </a:r>
            <a:r>
              <a:rPr lang="en-US" altLang="zh-CN" dirty="0" smtClean="0">
                <a:effectLst/>
              </a:rPr>
              <a:t>  </a:t>
            </a:r>
            <a:r>
              <a:rPr lang="zh-CN" altLang="en-US" dirty="0" smtClean="0">
                <a:effectLst/>
              </a:rPr>
              <a:t>调查资料的整理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10080" y="2200274"/>
            <a:ext cx="9875520" cy="3529013"/>
          </a:xfrm>
        </p:spPr>
        <p:txBody>
          <a:bodyPr/>
          <a:lstStyle/>
          <a:p>
            <a:r>
              <a:rPr lang="zh-CN" altLang="zh-CN" dirty="0"/>
              <a:t>第一节　整理资料的一般原则</a:t>
            </a:r>
          </a:p>
          <a:p>
            <a:pPr>
              <a:lnSpc>
                <a:spcPct val="150000"/>
              </a:lnSpc>
            </a:pPr>
            <a:r>
              <a:rPr lang="zh-CN" altLang="zh-CN" dirty="0" smtClean="0">
                <a:latin typeface="+mn-ea"/>
              </a:rPr>
              <a:t>第二</a:t>
            </a:r>
            <a:r>
              <a:rPr lang="zh-CN" altLang="zh-CN" dirty="0">
                <a:latin typeface="+mn-ea"/>
              </a:rPr>
              <a:t>节　</a:t>
            </a:r>
            <a:r>
              <a:rPr lang="zh-CN" altLang="en-US" dirty="0" smtClean="0">
                <a:latin typeface="+mn-ea"/>
              </a:rPr>
              <a:t>文字资料的整理</a:t>
            </a:r>
            <a:endParaRPr lang="en-US" altLang="zh-CN" dirty="0" smtClean="0">
              <a:latin typeface="+mn-ea"/>
            </a:endParaRPr>
          </a:p>
          <a:p>
            <a:pPr>
              <a:lnSpc>
                <a:spcPct val="150000"/>
              </a:lnSpc>
            </a:pPr>
            <a:r>
              <a:rPr lang="zh-CN" altLang="en-US" dirty="0">
                <a:latin typeface="+mn-ea"/>
              </a:rPr>
              <a:t>第三</a:t>
            </a:r>
            <a:r>
              <a:rPr lang="zh-CN" altLang="en-US" dirty="0" smtClean="0">
                <a:latin typeface="+mn-ea"/>
              </a:rPr>
              <a:t>节   数字资料的整理</a:t>
            </a:r>
            <a:endParaRPr lang="en-US" altLang="zh-CN" dirty="0" smtClean="0">
              <a:latin typeface="+mn-ea"/>
            </a:endParaRPr>
          </a:p>
          <a:p>
            <a:pPr>
              <a:lnSpc>
                <a:spcPct val="150000"/>
              </a:lnSpc>
            </a:pPr>
            <a:r>
              <a:rPr lang="zh-CN" altLang="en-US" dirty="0" smtClean="0">
                <a:latin typeface="+mn-ea"/>
              </a:rPr>
              <a:t>思考练习</a:t>
            </a:r>
            <a:endParaRPr lang="en-US" altLang="zh-CN" dirty="0" smtClean="0">
              <a:latin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DDEDC9-2E16-4F31-AAAA-9DDAC301F16F}" type="datetime1">
              <a:rPr lang="zh-CN" altLang="en-US" smtClean="0"/>
              <a:t>2019/2/21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802443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思考练习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85155B-9832-449A-91F7-7039A42B3C7F}" type="datetime1">
              <a:rPr lang="zh-CN" altLang="en-US" smtClean="0"/>
              <a:t>2019/2/21</a:t>
            </a:fld>
            <a:endParaRPr lang="zh-CN" altLang="en-US"/>
          </a:p>
        </p:txBody>
      </p:sp>
      <p:sp>
        <p:nvSpPr>
          <p:cNvPr id="9" name="内容占位符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zh-CN" dirty="0"/>
              <a:t>利用“国研网统计数据库”或《中国农村统计年鉴》（</a:t>
            </a:r>
            <a:r>
              <a:rPr lang="en-US" altLang="zh-CN" dirty="0"/>
              <a:t>2016</a:t>
            </a:r>
            <a:r>
              <a:rPr lang="zh-CN" altLang="zh-CN" dirty="0"/>
              <a:t>年），收集</a:t>
            </a:r>
            <a:r>
              <a:rPr lang="en-US" altLang="zh-CN" dirty="0"/>
              <a:t>1978~2015</a:t>
            </a:r>
            <a:r>
              <a:rPr lang="zh-CN" altLang="zh-CN" dirty="0"/>
              <a:t>年中国农村居民人均纯收入资料；根据资料绘制</a:t>
            </a:r>
            <a:r>
              <a:rPr lang="en-US" altLang="zh-CN" dirty="0"/>
              <a:t>1978~2015</a:t>
            </a:r>
            <a:r>
              <a:rPr lang="zh-CN" altLang="zh-CN" dirty="0"/>
              <a:t>年中国农村居民人均纯收入变化的折线图。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501689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zh-CN" dirty="0"/>
              <a:t>整理资料是深入进行研究工作的基础</a:t>
            </a:r>
            <a:r>
              <a:rPr lang="en-US" altLang="zh-CN" dirty="0"/>
              <a:t>,</a:t>
            </a:r>
            <a:r>
              <a:rPr lang="zh-CN" altLang="zh-CN" dirty="0"/>
              <a:t>是调查活动结束、研究工作开始的中间阶段。社会经济调查能否出成果以及成果质量的高低</a:t>
            </a:r>
            <a:r>
              <a:rPr lang="en-US" altLang="zh-CN" dirty="0"/>
              <a:t>,</a:t>
            </a:r>
            <a:r>
              <a:rPr lang="zh-CN" altLang="zh-CN" dirty="0"/>
              <a:t>在很大程度上取决于调查资料整理的质量。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85155B-9832-449A-91F7-7039A42B3C7F}" type="datetime1">
              <a:rPr lang="zh-CN" altLang="en-US" smtClean="0"/>
              <a:t>2019/2/21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71704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zh-CN" dirty="0">
                <a:effectLst/>
              </a:rPr>
              <a:t>第一节　整理资料的一般原则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799844" y="1417638"/>
            <a:ext cx="9997440" cy="5197474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170000"/>
              </a:lnSpc>
            </a:pPr>
            <a:r>
              <a:rPr lang="zh-CN" altLang="zh-CN" dirty="0"/>
              <a:t>调查资料的整理，是根据调查研究的目的</a:t>
            </a:r>
            <a:r>
              <a:rPr lang="en-US" altLang="zh-CN" dirty="0"/>
              <a:t>,</a:t>
            </a:r>
            <a:r>
              <a:rPr lang="zh-CN" altLang="zh-CN" dirty="0"/>
              <a:t>运用科学的方法</a:t>
            </a:r>
            <a:r>
              <a:rPr lang="en-US" altLang="zh-CN" dirty="0"/>
              <a:t>,</a:t>
            </a:r>
            <a:r>
              <a:rPr lang="zh-CN" altLang="zh-CN" dirty="0"/>
              <a:t>对调查所获得的资料进行检验、分类、汇总等初步加工</a:t>
            </a:r>
            <a:r>
              <a:rPr lang="en-US" altLang="zh-CN" dirty="0"/>
              <a:t>,</a:t>
            </a:r>
            <a:r>
              <a:rPr lang="zh-CN" altLang="zh-CN" dirty="0"/>
              <a:t>使之系统化和条理化</a:t>
            </a:r>
            <a:r>
              <a:rPr lang="en-US" altLang="zh-CN" dirty="0"/>
              <a:t>,</a:t>
            </a:r>
            <a:r>
              <a:rPr lang="zh-CN" altLang="zh-CN" dirty="0"/>
              <a:t>为进一步深入分析资料提供条件的工作</a:t>
            </a:r>
            <a:r>
              <a:rPr lang="zh-CN" altLang="zh-CN" dirty="0" smtClean="0"/>
              <a:t>。资料</a:t>
            </a:r>
            <a:r>
              <a:rPr lang="zh-CN" altLang="zh-CN" dirty="0"/>
              <a:t>整理是资料分析的前提</a:t>
            </a:r>
            <a:r>
              <a:rPr lang="zh-CN" altLang="zh-CN" dirty="0" smtClean="0"/>
              <a:t>。调查</a:t>
            </a:r>
            <a:r>
              <a:rPr lang="zh-CN" altLang="zh-CN" dirty="0"/>
              <a:t>资料的整理通常要遵循真实、标准、完整、简明、新颖的原则。</a:t>
            </a:r>
          </a:p>
          <a:p>
            <a:pPr>
              <a:lnSpc>
                <a:spcPct val="170000"/>
              </a:lnSpc>
            </a:pPr>
            <a:r>
              <a:rPr lang="zh-CN" altLang="zh-CN" dirty="0"/>
              <a:t>一、</a:t>
            </a:r>
            <a:r>
              <a:rPr lang="zh-CN" altLang="zh-CN" dirty="0" smtClean="0"/>
              <a:t>真实</a:t>
            </a:r>
            <a:endParaRPr lang="en-US" altLang="zh-CN" dirty="0" smtClean="0"/>
          </a:p>
          <a:p>
            <a:pPr>
              <a:lnSpc>
                <a:spcPct val="170000"/>
              </a:lnSpc>
            </a:pPr>
            <a:r>
              <a:rPr lang="zh-CN" altLang="zh-CN" dirty="0"/>
              <a:t>二、</a:t>
            </a:r>
            <a:r>
              <a:rPr lang="zh-CN" altLang="zh-CN" dirty="0" smtClean="0"/>
              <a:t>标准</a:t>
            </a:r>
            <a:endParaRPr lang="en-US" altLang="zh-CN" dirty="0" smtClean="0"/>
          </a:p>
          <a:p>
            <a:pPr>
              <a:lnSpc>
                <a:spcPct val="170000"/>
              </a:lnSpc>
            </a:pPr>
            <a:r>
              <a:rPr lang="zh-CN" altLang="zh-CN" dirty="0"/>
              <a:t>三、</a:t>
            </a:r>
            <a:r>
              <a:rPr lang="zh-CN" altLang="zh-CN" dirty="0" smtClean="0"/>
              <a:t>完整</a:t>
            </a:r>
            <a:endParaRPr lang="en-US" altLang="zh-CN" dirty="0" smtClean="0"/>
          </a:p>
          <a:p>
            <a:r>
              <a:rPr lang="zh-CN" altLang="zh-CN" dirty="0"/>
              <a:t>四、简明</a:t>
            </a:r>
          </a:p>
          <a:p>
            <a:r>
              <a:rPr lang="zh-CN" altLang="zh-CN" dirty="0" smtClean="0"/>
              <a:t>五</a:t>
            </a:r>
            <a:r>
              <a:rPr lang="zh-CN" altLang="zh-CN" dirty="0"/>
              <a:t>、新颖</a:t>
            </a:r>
          </a:p>
          <a:p>
            <a:pPr>
              <a:lnSpc>
                <a:spcPct val="170000"/>
              </a:lnSpc>
            </a:pPr>
            <a:endParaRPr lang="zh-CN" altLang="zh-CN" dirty="0"/>
          </a:p>
          <a:p>
            <a:pPr>
              <a:lnSpc>
                <a:spcPct val="170000"/>
              </a:lnSpc>
            </a:pPr>
            <a:endParaRPr lang="zh-CN" altLang="zh-CN" dirty="0"/>
          </a:p>
          <a:p>
            <a:pPr>
              <a:lnSpc>
                <a:spcPct val="170000"/>
              </a:lnSpc>
            </a:pPr>
            <a:endParaRPr lang="zh-CN" altLang="zh-CN" dirty="0"/>
          </a:p>
          <a:p>
            <a:pPr>
              <a:lnSpc>
                <a:spcPct val="170000"/>
              </a:lnSpc>
            </a:pPr>
            <a:endParaRPr lang="zh-CN" altLang="zh-CN" dirty="0"/>
          </a:p>
          <a:p>
            <a:endParaRPr lang="zh-CN" altLang="zh-CN" dirty="0"/>
          </a:p>
          <a:p>
            <a:endParaRPr lang="zh-CN" altLang="en-US" dirty="0">
              <a:latin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85155B-9832-449A-91F7-7039A42B3C7F}" type="datetime1">
              <a:rPr lang="zh-CN" altLang="en-US" smtClean="0"/>
              <a:t>2019/2/21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46871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zh-CN" dirty="0">
                <a:effectLst/>
              </a:rPr>
              <a:t>第二节　文字资料的</a:t>
            </a:r>
            <a:r>
              <a:rPr lang="zh-CN" altLang="zh-CN" dirty="0" smtClean="0">
                <a:effectLst/>
              </a:rPr>
              <a:t>整理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785557" y="1341438"/>
            <a:ext cx="9997440" cy="5040312"/>
          </a:xfrm>
        </p:spPr>
        <p:txBody>
          <a:bodyPr>
            <a:normAutofit/>
          </a:bodyPr>
          <a:lstStyle/>
          <a:p>
            <a:r>
              <a:rPr lang="zh-CN" altLang="zh-CN" dirty="0"/>
              <a:t>资料整理一般要通过资料审查、资料分类或分组、资料汇总、设计图表以及资料打印等程序</a:t>
            </a:r>
            <a:r>
              <a:rPr lang="zh-CN" altLang="zh-CN" dirty="0" smtClean="0"/>
              <a:t>。</a:t>
            </a:r>
            <a:endParaRPr lang="en-US" altLang="zh-CN" dirty="0" smtClean="0"/>
          </a:p>
          <a:p>
            <a:r>
              <a:rPr lang="zh-CN" altLang="zh-CN" dirty="0" smtClean="0"/>
              <a:t>在</a:t>
            </a:r>
            <a:r>
              <a:rPr lang="zh-CN" altLang="zh-CN" dirty="0"/>
              <a:t>农村社会经济调查中</a:t>
            </a:r>
            <a:r>
              <a:rPr lang="en-US" altLang="zh-CN" dirty="0"/>
              <a:t>,</a:t>
            </a:r>
            <a:r>
              <a:rPr lang="zh-CN" altLang="zh-CN" dirty="0"/>
              <a:t>所获得的文字资料主要包括文献调查的材料、观察记录、访问记录等</a:t>
            </a:r>
            <a:r>
              <a:rPr lang="zh-CN" altLang="zh-CN" dirty="0" smtClean="0"/>
              <a:t>。</a:t>
            </a:r>
            <a:endParaRPr lang="en-US" altLang="zh-CN" dirty="0" smtClean="0"/>
          </a:p>
          <a:p>
            <a:r>
              <a:rPr lang="zh-CN" altLang="zh-CN" dirty="0"/>
              <a:t>整理文献资料的一般程序是</a:t>
            </a:r>
            <a:r>
              <a:rPr lang="en-US" altLang="zh-CN" dirty="0"/>
              <a:t>:</a:t>
            </a:r>
            <a:r>
              <a:rPr lang="zh-CN" altLang="zh-CN" dirty="0"/>
              <a:t>资料审查、分类和汇编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85155B-9832-449A-91F7-7039A42B3C7F}" type="datetime1">
              <a:rPr lang="zh-CN" altLang="en-US" smtClean="0"/>
              <a:t>2019/2/21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89587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zh-CN" altLang="zh-CN" dirty="0">
                <a:latin typeface="+mn-ea"/>
              </a:rPr>
              <a:t>一、资料审查</a:t>
            </a:r>
          </a:p>
          <a:p>
            <a:r>
              <a:rPr lang="zh-CN" altLang="zh-CN" dirty="0">
                <a:latin typeface="+mn-ea"/>
              </a:rPr>
              <a:t>审查</a:t>
            </a:r>
            <a:r>
              <a:rPr lang="en-US" altLang="zh-CN" dirty="0">
                <a:latin typeface="+mn-ea"/>
              </a:rPr>
              <a:t>,</a:t>
            </a:r>
            <a:r>
              <a:rPr lang="zh-CN" altLang="zh-CN" dirty="0">
                <a:latin typeface="+mn-ea"/>
              </a:rPr>
              <a:t>是指在整理调查资料之前</a:t>
            </a:r>
            <a:r>
              <a:rPr lang="en-US" altLang="zh-CN" dirty="0">
                <a:latin typeface="+mn-ea"/>
              </a:rPr>
              <a:t>,</a:t>
            </a:r>
            <a:r>
              <a:rPr lang="zh-CN" altLang="zh-CN" dirty="0">
                <a:latin typeface="+mn-ea"/>
              </a:rPr>
              <a:t>对文字资料是否准确、是否齐备进行考察</a:t>
            </a:r>
            <a:r>
              <a:rPr lang="zh-CN" altLang="zh-CN" dirty="0" smtClean="0">
                <a:latin typeface="+mn-ea"/>
              </a:rPr>
              <a:t>。</a:t>
            </a:r>
            <a:endParaRPr lang="en-US" altLang="zh-CN" dirty="0" smtClean="0">
              <a:latin typeface="+mn-ea"/>
            </a:endParaRPr>
          </a:p>
          <a:p>
            <a:r>
              <a:rPr lang="en-US" altLang="zh-CN" dirty="0">
                <a:latin typeface="+mn-ea"/>
              </a:rPr>
              <a:t>(</a:t>
            </a:r>
            <a:r>
              <a:rPr lang="zh-CN" altLang="zh-CN" dirty="0">
                <a:latin typeface="+mn-ea"/>
              </a:rPr>
              <a:t>一</a:t>
            </a:r>
            <a:r>
              <a:rPr lang="en-US" altLang="zh-CN" dirty="0">
                <a:latin typeface="+mn-ea"/>
              </a:rPr>
              <a:t>)</a:t>
            </a:r>
            <a:r>
              <a:rPr lang="zh-CN" altLang="zh-CN" dirty="0">
                <a:latin typeface="+mn-ea"/>
              </a:rPr>
              <a:t>对一手资料的审查</a:t>
            </a:r>
          </a:p>
          <a:p>
            <a:r>
              <a:rPr lang="en-US" altLang="zh-CN" dirty="0">
                <a:latin typeface="+mn-ea"/>
              </a:rPr>
              <a:t>(</a:t>
            </a:r>
            <a:r>
              <a:rPr lang="zh-CN" altLang="zh-CN" dirty="0">
                <a:latin typeface="+mn-ea"/>
              </a:rPr>
              <a:t>二</a:t>
            </a:r>
            <a:r>
              <a:rPr lang="en-US" altLang="zh-CN" dirty="0">
                <a:latin typeface="+mn-ea"/>
              </a:rPr>
              <a:t>)</a:t>
            </a:r>
            <a:r>
              <a:rPr lang="zh-CN" altLang="zh-CN" dirty="0">
                <a:latin typeface="+mn-ea"/>
              </a:rPr>
              <a:t>对二手资料的</a:t>
            </a:r>
            <a:r>
              <a:rPr lang="zh-CN" altLang="zh-CN" dirty="0" smtClean="0">
                <a:latin typeface="+mn-ea"/>
              </a:rPr>
              <a:t>审查</a:t>
            </a:r>
            <a:endParaRPr lang="en-US" altLang="zh-CN" dirty="0" smtClean="0">
              <a:latin typeface="+mn-ea"/>
            </a:endParaRPr>
          </a:p>
          <a:p>
            <a:r>
              <a:rPr lang="zh-CN" altLang="zh-CN" dirty="0"/>
              <a:t>二、资料</a:t>
            </a:r>
            <a:r>
              <a:rPr lang="zh-CN" altLang="zh-CN" dirty="0" smtClean="0"/>
              <a:t>分类</a:t>
            </a:r>
            <a:endParaRPr lang="en-US" altLang="zh-CN" dirty="0" smtClean="0"/>
          </a:p>
          <a:p>
            <a:r>
              <a:rPr lang="zh-CN" altLang="zh-CN" dirty="0"/>
              <a:t>文字资料的分类</a:t>
            </a:r>
            <a:r>
              <a:rPr lang="en-US" altLang="zh-CN" dirty="0"/>
              <a:t>,</a:t>
            </a:r>
            <a:r>
              <a:rPr lang="zh-CN" altLang="zh-CN" dirty="0"/>
              <a:t>是根据文字资料的性质、内容或特征</a:t>
            </a:r>
            <a:r>
              <a:rPr lang="en-US" altLang="zh-CN" dirty="0"/>
              <a:t>,</a:t>
            </a:r>
            <a:r>
              <a:rPr lang="zh-CN" altLang="zh-CN" dirty="0"/>
              <a:t>将相同或相近的资料合为一类</a:t>
            </a:r>
            <a:r>
              <a:rPr lang="en-US" altLang="zh-CN" dirty="0"/>
              <a:t>,</a:t>
            </a:r>
            <a:r>
              <a:rPr lang="zh-CN" altLang="zh-CN" dirty="0"/>
              <a:t>从而将纷繁复杂的资料进行区分</a:t>
            </a:r>
            <a:r>
              <a:rPr lang="zh-CN" altLang="zh-CN" dirty="0" smtClean="0"/>
              <a:t>。</a:t>
            </a:r>
            <a:endParaRPr lang="en-US" altLang="zh-CN" dirty="0" smtClean="0"/>
          </a:p>
          <a:p>
            <a:r>
              <a:rPr lang="zh-CN" altLang="zh-CN" dirty="0"/>
              <a:t>文字资料的分类应遵循两条原则</a:t>
            </a:r>
            <a:r>
              <a:rPr lang="en-US" altLang="zh-CN" dirty="0"/>
              <a:t>,</a:t>
            </a:r>
            <a:r>
              <a:rPr lang="zh-CN" altLang="zh-CN" dirty="0"/>
              <a:t>即互斥性原则和完备性原则。</a:t>
            </a:r>
          </a:p>
          <a:p>
            <a:endParaRPr lang="zh-CN" altLang="zh-CN" dirty="0">
              <a:latin typeface="+mn-ea"/>
            </a:endParaRPr>
          </a:p>
          <a:p>
            <a:endParaRPr lang="en-US" altLang="zh-CN" dirty="0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85155B-9832-449A-91F7-7039A42B3C7F}" type="datetime1">
              <a:rPr lang="zh-CN" altLang="en-US" smtClean="0"/>
              <a:t>2019/2/21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90557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zh-CN" dirty="0">
                <a:effectLst/>
              </a:rPr>
              <a:t>第三节　数字资料的</a:t>
            </a:r>
            <a:r>
              <a:rPr lang="zh-CN" altLang="zh-CN" dirty="0" smtClean="0">
                <a:effectLst/>
              </a:rPr>
              <a:t>整理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zh-CN" altLang="zh-CN" dirty="0"/>
              <a:t>一、数字检验</a:t>
            </a:r>
          </a:p>
          <a:p>
            <a:r>
              <a:rPr lang="zh-CN" altLang="zh-CN" dirty="0"/>
              <a:t>数字检验的目的是检查、验证各种数字资料是否完整和准确</a:t>
            </a:r>
            <a:r>
              <a:rPr lang="zh-CN" altLang="zh-CN" dirty="0" smtClean="0"/>
              <a:t>。三</a:t>
            </a:r>
            <a:r>
              <a:rPr lang="zh-CN" altLang="zh-CN" dirty="0"/>
              <a:t>种方法来检验数字资料的</a:t>
            </a:r>
            <a:r>
              <a:rPr lang="zh-CN" altLang="zh-CN" dirty="0" smtClean="0"/>
              <a:t>准确性</a:t>
            </a:r>
            <a:r>
              <a:rPr lang="zh-CN" altLang="en-US" dirty="0" smtClean="0"/>
              <a:t>：</a:t>
            </a:r>
            <a:endParaRPr lang="en-US" altLang="zh-CN" dirty="0" smtClean="0"/>
          </a:p>
          <a:p>
            <a:r>
              <a:rPr lang="zh-CN" altLang="en-US" dirty="0" smtClean="0"/>
              <a:t>（一）</a:t>
            </a:r>
            <a:r>
              <a:rPr lang="zh-CN" altLang="zh-CN" dirty="0" smtClean="0"/>
              <a:t>经验判断</a:t>
            </a:r>
            <a:endParaRPr lang="en-US" altLang="zh-CN" dirty="0" smtClean="0"/>
          </a:p>
          <a:p>
            <a:r>
              <a:rPr lang="zh-CN" altLang="zh-CN" dirty="0" smtClean="0"/>
              <a:t>根据</a:t>
            </a:r>
            <a:r>
              <a:rPr lang="zh-CN" altLang="zh-CN" dirty="0"/>
              <a:t>已经存在的事实或已有的经验</a:t>
            </a:r>
            <a:r>
              <a:rPr lang="en-US" altLang="zh-CN" dirty="0"/>
              <a:t>,</a:t>
            </a:r>
            <a:r>
              <a:rPr lang="zh-CN" altLang="zh-CN" dirty="0"/>
              <a:t>来判断数字资料是否真实和正确</a:t>
            </a:r>
            <a:r>
              <a:rPr lang="zh-CN" altLang="zh-CN" dirty="0" smtClean="0"/>
              <a:t>。</a:t>
            </a:r>
            <a:endParaRPr lang="en-US" altLang="zh-CN" dirty="0" smtClean="0"/>
          </a:p>
          <a:p>
            <a:r>
              <a:rPr lang="zh-CN" altLang="en-US" dirty="0" smtClean="0"/>
              <a:t>（二）</a:t>
            </a:r>
            <a:r>
              <a:rPr lang="zh-CN" altLang="zh-CN" dirty="0" smtClean="0"/>
              <a:t>逻辑检验</a:t>
            </a:r>
            <a:endParaRPr lang="en-US" altLang="zh-CN" dirty="0" smtClean="0"/>
          </a:p>
          <a:p>
            <a:r>
              <a:rPr lang="zh-CN" altLang="zh-CN" dirty="0" smtClean="0"/>
              <a:t>根据</a:t>
            </a:r>
            <a:r>
              <a:rPr lang="zh-CN" altLang="zh-CN" dirty="0"/>
              <a:t>数字资料之间的逻辑关系</a:t>
            </a:r>
            <a:r>
              <a:rPr lang="en-US" altLang="zh-CN" dirty="0"/>
              <a:t>,</a:t>
            </a:r>
            <a:r>
              <a:rPr lang="zh-CN" altLang="zh-CN" dirty="0"/>
              <a:t>来判断其是否准确和符合实际</a:t>
            </a:r>
            <a:r>
              <a:rPr lang="zh-CN" altLang="zh-CN" dirty="0" smtClean="0"/>
              <a:t>。</a:t>
            </a:r>
            <a:endParaRPr lang="en-US" altLang="zh-CN" dirty="0" smtClean="0"/>
          </a:p>
          <a:p>
            <a:r>
              <a:rPr lang="zh-CN" altLang="en-US" dirty="0" smtClean="0"/>
              <a:t>（三）</a:t>
            </a:r>
            <a:r>
              <a:rPr lang="zh-CN" altLang="zh-CN" dirty="0" smtClean="0"/>
              <a:t>计算审核</a:t>
            </a:r>
            <a:endParaRPr lang="en-US" altLang="zh-CN" dirty="0"/>
          </a:p>
          <a:p>
            <a:r>
              <a:rPr lang="zh-CN" altLang="zh-CN" dirty="0" smtClean="0"/>
              <a:t>通过</a:t>
            </a:r>
            <a:r>
              <a:rPr lang="zh-CN" altLang="zh-CN" dirty="0"/>
              <a:t>运算来审核各项数字是否有差错。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85155B-9832-449A-91F7-7039A42B3C7F}" type="datetime1">
              <a:rPr lang="zh-CN" altLang="en-US" smtClean="0"/>
              <a:t>2019/2/21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00273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zh-CN" dirty="0"/>
              <a:t>二、统计分组</a:t>
            </a:r>
          </a:p>
          <a:p>
            <a:r>
              <a:rPr lang="zh-CN" altLang="zh-CN" dirty="0"/>
              <a:t>统计分组</a:t>
            </a:r>
            <a:r>
              <a:rPr lang="en-US" altLang="zh-CN" dirty="0"/>
              <a:t>,</a:t>
            </a:r>
            <a:r>
              <a:rPr lang="zh-CN" altLang="zh-CN" dirty="0"/>
              <a:t>是指按照一定的标志</a:t>
            </a:r>
            <a:r>
              <a:rPr lang="en-US" altLang="zh-CN" dirty="0"/>
              <a:t>,</a:t>
            </a:r>
            <a:r>
              <a:rPr lang="zh-CN" altLang="zh-CN" dirty="0"/>
              <a:t>把调查的数字资料划分为不同的组成部分</a:t>
            </a:r>
            <a:r>
              <a:rPr lang="en-US" altLang="zh-CN" dirty="0"/>
              <a:t>,</a:t>
            </a:r>
            <a:r>
              <a:rPr lang="zh-CN" altLang="zh-CN" dirty="0"/>
              <a:t>目的是了解各组现象或事物的数量特征及其构成比例等。对数字资料进行分组的一般步骤是选择分组标志、确定分组界限、汇总编制数字分配数列</a:t>
            </a:r>
            <a:r>
              <a:rPr lang="zh-CN" altLang="zh-CN" dirty="0" smtClean="0"/>
              <a:t>。</a:t>
            </a:r>
            <a:endParaRPr lang="en-US" altLang="zh-CN" dirty="0" smtClean="0"/>
          </a:p>
          <a:p>
            <a:r>
              <a:rPr lang="en-US" altLang="zh-CN" dirty="0"/>
              <a:t>(</a:t>
            </a:r>
            <a:r>
              <a:rPr lang="zh-CN" altLang="zh-CN" dirty="0"/>
              <a:t>一</a:t>
            </a:r>
            <a:r>
              <a:rPr lang="en-US" altLang="zh-CN" dirty="0"/>
              <a:t>)</a:t>
            </a:r>
            <a:r>
              <a:rPr lang="zh-CN" altLang="zh-CN" dirty="0"/>
              <a:t>选择分组</a:t>
            </a:r>
            <a:r>
              <a:rPr lang="zh-CN" altLang="zh-CN" dirty="0" smtClean="0"/>
              <a:t>标志</a:t>
            </a:r>
            <a:endParaRPr lang="en-US" altLang="zh-CN" dirty="0" smtClean="0"/>
          </a:p>
          <a:p>
            <a:r>
              <a:rPr lang="en-US" altLang="zh-CN" dirty="0"/>
              <a:t>(</a:t>
            </a:r>
            <a:r>
              <a:rPr lang="zh-CN" altLang="zh-CN" dirty="0"/>
              <a:t>二</a:t>
            </a:r>
            <a:r>
              <a:rPr lang="en-US" altLang="zh-CN" dirty="0"/>
              <a:t>)</a:t>
            </a:r>
            <a:r>
              <a:rPr lang="zh-CN" altLang="zh-CN" dirty="0"/>
              <a:t>确定分组</a:t>
            </a:r>
            <a:r>
              <a:rPr lang="zh-CN" altLang="zh-CN" dirty="0" smtClean="0"/>
              <a:t>界限</a:t>
            </a:r>
            <a:endParaRPr lang="zh-CN" altLang="zh-CN" dirty="0"/>
          </a:p>
          <a:p>
            <a:endParaRPr lang="zh-CN" altLang="zh-CN" dirty="0"/>
          </a:p>
          <a:p>
            <a:endParaRPr lang="zh-CN" altLang="zh-CN" dirty="0"/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85155B-9832-449A-91F7-7039A42B3C7F}" type="datetime1">
              <a:rPr lang="zh-CN" altLang="en-US" smtClean="0"/>
              <a:t>2019/2/21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97408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zh-CN" dirty="0"/>
              <a:t>三、统计汇总</a:t>
            </a:r>
          </a:p>
          <a:p>
            <a:r>
              <a:rPr lang="en-US" altLang="zh-CN" dirty="0"/>
              <a:t>(</a:t>
            </a:r>
            <a:r>
              <a:rPr lang="zh-CN" altLang="zh-CN" dirty="0"/>
              <a:t>一</a:t>
            </a:r>
            <a:r>
              <a:rPr lang="en-US" altLang="zh-CN" dirty="0"/>
              <a:t>)</a:t>
            </a:r>
            <a:r>
              <a:rPr lang="zh-CN" altLang="zh-CN" dirty="0"/>
              <a:t>手工汇总</a:t>
            </a:r>
          </a:p>
          <a:p>
            <a:r>
              <a:rPr lang="en-US" altLang="zh-CN" dirty="0"/>
              <a:t>(</a:t>
            </a:r>
            <a:r>
              <a:rPr lang="zh-CN" altLang="zh-CN" dirty="0"/>
              <a:t>二</a:t>
            </a:r>
            <a:r>
              <a:rPr lang="en-US" altLang="zh-CN" dirty="0"/>
              <a:t>)</a:t>
            </a:r>
            <a:r>
              <a:rPr lang="zh-CN" altLang="zh-CN" dirty="0"/>
              <a:t>电子汇总</a:t>
            </a:r>
          </a:p>
          <a:p>
            <a:r>
              <a:rPr lang="en-US" altLang="zh-CN" dirty="0"/>
              <a:t>(</a:t>
            </a:r>
            <a:r>
              <a:rPr lang="zh-CN" altLang="zh-CN" dirty="0"/>
              <a:t>三</a:t>
            </a:r>
            <a:r>
              <a:rPr lang="en-US" altLang="zh-CN" dirty="0"/>
              <a:t>)</a:t>
            </a:r>
            <a:r>
              <a:rPr lang="zh-CN" altLang="zh-CN" dirty="0"/>
              <a:t>汇总结果展示</a:t>
            </a:r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85155B-9832-449A-91F7-7039A42B3C7F}" type="datetime1">
              <a:rPr lang="zh-CN" altLang="en-US" smtClean="0"/>
              <a:t>2019/2/21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94756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914144" y="243056"/>
            <a:ext cx="9997440" cy="6062494"/>
          </a:xfrm>
        </p:spPr>
        <p:txBody>
          <a:bodyPr>
            <a:normAutofit/>
          </a:bodyPr>
          <a:lstStyle/>
          <a:p>
            <a:r>
              <a:rPr lang="zh-CN" altLang="zh-CN" dirty="0"/>
              <a:t>四、制作</a:t>
            </a:r>
            <a:r>
              <a:rPr lang="zh-CN" altLang="zh-CN" dirty="0" smtClean="0"/>
              <a:t>统计图表</a:t>
            </a:r>
            <a:endParaRPr lang="en-US" altLang="zh-CN" dirty="0" smtClean="0"/>
          </a:p>
          <a:p>
            <a:r>
              <a:rPr lang="en-US" altLang="zh-CN" dirty="0"/>
              <a:t>(</a:t>
            </a:r>
            <a:r>
              <a:rPr lang="zh-CN" altLang="zh-CN" dirty="0"/>
              <a:t>一</a:t>
            </a:r>
            <a:r>
              <a:rPr lang="en-US" altLang="zh-CN" dirty="0"/>
              <a:t>)</a:t>
            </a:r>
            <a:r>
              <a:rPr lang="zh-CN" altLang="zh-CN" dirty="0"/>
              <a:t>表格</a:t>
            </a:r>
          </a:p>
          <a:p>
            <a:r>
              <a:rPr lang="zh-CN" altLang="zh-CN" dirty="0"/>
              <a:t>表格是以行和列的形式建立的资料的排列</a:t>
            </a:r>
            <a:r>
              <a:rPr lang="en-US" altLang="zh-CN" dirty="0"/>
              <a:t>,</a:t>
            </a:r>
            <a:r>
              <a:rPr lang="zh-CN" altLang="zh-CN" dirty="0"/>
              <a:t>它具有直观、简洁、系统的特点</a:t>
            </a:r>
            <a:r>
              <a:rPr lang="en-US" altLang="zh-CN" dirty="0"/>
              <a:t>,</a:t>
            </a:r>
            <a:r>
              <a:rPr lang="zh-CN" altLang="zh-CN" dirty="0"/>
              <a:t>是整理和表达资料内容的重要工具。</a:t>
            </a:r>
            <a:endParaRPr lang="en-US" altLang="zh-CN" dirty="0" smtClean="0"/>
          </a:p>
          <a:p>
            <a:r>
              <a:rPr lang="zh-CN" altLang="zh-CN" dirty="0" smtClean="0"/>
              <a:t>表格</a:t>
            </a:r>
            <a:r>
              <a:rPr lang="zh-CN" altLang="zh-CN" dirty="0"/>
              <a:t>的结构一般由表题、表头、列题、行题、数字或文字、表注等基本要素构成</a:t>
            </a:r>
            <a:r>
              <a:rPr lang="zh-CN" altLang="zh-CN" dirty="0" smtClean="0"/>
              <a:t>。</a:t>
            </a:r>
            <a:endParaRPr lang="en-US" altLang="zh-CN" dirty="0" smtClean="0"/>
          </a:p>
          <a:p>
            <a:r>
              <a:rPr lang="en-US" altLang="zh-CN" dirty="0" smtClean="0"/>
              <a:t>(</a:t>
            </a:r>
            <a:r>
              <a:rPr lang="zh-CN" altLang="zh-CN" dirty="0"/>
              <a:t>二</a:t>
            </a:r>
            <a:r>
              <a:rPr lang="en-US" altLang="zh-CN" dirty="0"/>
              <a:t>)</a:t>
            </a:r>
            <a:r>
              <a:rPr lang="zh-CN" altLang="zh-CN" dirty="0"/>
              <a:t>图的一般格式和运用</a:t>
            </a:r>
          </a:p>
          <a:p>
            <a:r>
              <a:rPr lang="zh-CN" altLang="zh-CN" dirty="0"/>
              <a:t>图是由点、线、面、角度或立体等形状组合起来</a:t>
            </a:r>
            <a:r>
              <a:rPr lang="en-US" altLang="zh-CN" dirty="0"/>
              <a:t>,</a:t>
            </a:r>
            <a:r>
              <a:rPr lang="zh-CN" altLang="zh-CN" dirty="0"/>
              <a:t>它具有形象生动、活泼、概括、直观等特点。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85155B-9832-449A-91F7-7039A42B3C7F}" type="datetime1">
              <a:rPr lang="zh-CN" altLang="en-US" smtClean="0"/>
              <a:t>2019/2/21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68914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主题1">
  <a:themeElements>
    <a:clrScheme name="夏至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夏至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夏至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主题1" id="{BC862424-01F8-436E-A779-6CECDEF4CFD4}" vid="{AF082080-CC1C-4631-9FA4-E453DF817A45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主题1</Template>
  <TotalTime>260</TotalTime>
  <Words>656</Words>
  <Application>Microsoft Office PowerPoint</Application>
  <PresentationFormat>宽屏</PresentationFormat>
  <Paragraphs>64</Paragraphs>
  <Slides>10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17" baseType="lpstr">
      <vt:lpstr>Gill Sans MT</vt:lpstr>
      <vt:lpstr>等线</vt:lpstr>
      <vt:lpstr>华文中宋</vt:lpstr>
      <vt:lpstr>Arial</vt:lpstr>
      <vt:lpstr>Verdana</vt:lpstr>
      <vt:lpstr>Wingdings 2</vt:lpstr>
      <vt:lpstr>主题1</vt:lpstr>
      <vt:lpstr>第13章  调查资料的整理</vt:lpstr>
      <vt:lpstr>PowerPoint 演示文稿</vt:lpstr>
      <vt:lpstr>第一节　整理资料的一般原则</vt:lpstr>
      <vt:lpstr>第二节　文字资料的整理</vt:lpstr>
      <vt:lpstr>PowerPoint 演示文稿</vt:lpstr>
      <vt:lpstr>第三节　数字资料的整理</vt:lpstr>
      <vt:lpstr>PowerPoint 演示文稿</vt:lpstr>
      <vt:lpstr>PowerPoint 演示文稿</vt:lpstr>
      <vt:lpstr>PowerPoint 演示文稿</vt:lpstr>
      <vt:lpstr>思考练习</vt:lpstr>
    </vt:vector>
  </TitlesOfParts>
  <Company>RUC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第九章  实地观察法 </dc:title>
  <dc:creator>YARONG LU</dc:creator>
  <cp:lastModifiedBy>YARONG LU</cp:lastModifiedBy>
  <cp:revision>20</cp:revision>
  <dcterms:created xsi:type="dcterms:W3CDTF">2019-02-21T08:03:04Z</dcterms:created>
  <dcterms:modified xsi:type="dcterms:W3CDTF">2019-02-21T12:24:00Z</dcterms:modified>
</cp:coreProperties>
</file>